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74" r:id="rId4"/>
    <p:sldId id="275" r:id="rId5"/>
    <p:sldId id="276" r:id="rId6"/>
    <p:sldId id="277" r:id="rId7"/>
    <p:sldId id="278" r:id="rId8"/>
    <p:sldId id="279" r:id="rId9"/>
    <p:sldId id="280" r:id="rId10"/>
    <p:sldId id="28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AFCA"/>
    <a:srgbClr val="FF6699"/>
    <a:srgbClr val="FFFFD9"/>
    <a:srgbClr val="ABE9FF"/>
    <a:srgbClr val="25C6FF"/>
    <a:srgbClr val="DDDDFF"/>
    <a:srgbClr val="C5C5FF"/>
    <a:srgbClr val="C9E7A7"/>
    <a:srgbClr val="FFDE75"/>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234" y="1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E61B90-DEAC-46D9-89C2-9BB635671844}" type="datetimeFigureOut">
              <a:rPr lang="en-US" smtClean="0"/>
              <a:t>6/8/2013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1F575C-E5C9-44B6-93BE-EAE148A90A30}" type="slidenum">
              <a:rPr lang="en-US" smtClean="0"/>
              <a:t>‹#›</a:t>
            </a:fld>
            <a:endParaRPr lang="en-US"/>
          </a:p>
        </p:txBody>
      </p:sp>
    </p:spTree>
    <p:extLst>
      <p:ext uri="{BB962C8B-B14F-4D97-AF65-F5344CB8AC3E}">
        <p14:creationId xmlns:p14="http://schemas.microsoft.com/office/powerpoint/2010/main" val="531431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85EB656-0417-44C9-A17E-63FC9CFE25BE}" type="datetime1">
              <a:rPr lang="en-US" smtClean="0"/>
              <a:t>6/8/2013</a:t>
            </a:fld>
            <a:endParaRPr lang="en-US"/>
          </a:p>
        </p:txBody>
      </p:sp>
      <p:sp>
        <p:nvSpPr>
          <p:cNvPr id="5" name="Footer Placeholder 4"/>
          <p:cNvSpPr>
            <a:spLocks noGrp="1"/>
          </p:cNvSpPr>
          <p:nvPr>
            <p:ph type="ftr" sz="quarter" idx="11"/>
          </p:nvPr>
        </p:nvSpPr>
        <p:spPr/>
        <p:txBody>
          <a:bodyPr/>
          <a:lstStyle/>
          <a:p>
            <a:r>
              <a:rPr lang="en-US" smtClean="0"/>
              <a:t>www.PrAACticalAAC.org</a:t>
            </a:r>
            <a:endParaRPr lang="en-US"/>
          </a:p>
        </p:txBody>
      </p:sp>
      <p:sp>
        <p:nvSpPr>
          <p:cNvPr id="6" name="Slide Number Placeholder 5"/>
          <p:cNvSpPr>
            <a:spLocks noGrp="1"/>
          </p:cNvSpPr>
          <p:nvPr>
            <p:ph type="sldNum" sz="quarter" idx="12"/>
          </p:nvPr>
        </p:nvSpPr>
        <p:spPr/>
        <p:txBody>
          <a:bodyPr/>
          <a:lstStyle/>
          <a:p>
            <a:fld id="{78C06889-3C60-41FD-B238-EE138AD1A82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9DAEF0-787D-4070-BDB8-F1B29613DAF1}" type="datetime1">
              <a:rPr lang="en-US" smtClean="0"/>
              <a:t>6/8/2013</a:t>
            </a:fld>
            <a:endParaRPr lang="en-US"/>
          </a:p>
        </p:txBody>
      </p:sp>
      <p:sp>
        <p:nvSpPr>
          <p:cNvPr id="5" name="Footer Placeholder 4"/>
          <p:cNvSpPr>
            <a:spLocks noGrp="1"/>
          </p:cNvSpPr>
          <p:nvPr>
            <p:ph type="ftr" sz="quarter" idx="11"/>
          </p:nvPr>
        </p:nvSpPr>
        <p:spPr/>
        <p:txBody>
          <a:bodyPr/>
          <a:lstStyle/>
          <a:p>
            <a:r>
              <a:rPr lang="en-US" smtClean="0"/>
              <a:t>www.PrAACticalAAC.org</a:t>
            </a:r>
            <a:endParaRPr lang="en-US"/>
          </a:p>
        </p:txBody>
      </p:sp>
      <p:sp>
        <p:nvSpPr>
          <p:cNvPr id="6" name="Slide Number Placeholder 5"/>
          <p:cNvSpPr>
            <a:spLocks noGrp="1"/>
          </p:cNvSpPr>
          <p:nvPr>
            <p:ph type="sldNum" sz="quarter" idx="12"/>
          </p:nvPr>
        </p:nvSpPr>
        <p:spPr/>
        <p:txBody>
          <a:bodyPr/>
          <a:lstStyle/>
          <a:p>
            <a:fld id="{78C06889-3C60-41FD-B238-EE138AD1A82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374123-A3B3-4AA0-9D40-69AD506C2257}" type="datetime1">
              <a:rPr lang="en-US" smtClean="0"/>
              <a:t>6/8/2013</a:t>
            </a:fld>
            <a:endParaRPr lang="en-US"/>
          </a:p>
        </p:txBody>
      </p:sp>
      <p:sp>
        <p:nvSpPr>
          <p:cNvPr id="5" name="Footer Placeholder 4"/>
          <p:cNvSpPr>
            <a:spLocks noGrp="1"/>
          </p:cNvSpPr>
          <p:nvPr>
            <p:ph type="ftr" sz="quarter" idx="11"/>
          </p:nvPr>
        </p:nvSpPr>
        <p:spPr/>
        <p:txBody>
          <a:bodyPr/>
          <a:lstStyle/>
          <a:p>
            <a:r>
              <a:rPr lang="en-US" smtClean="0"/>
              <a:t>www.PrAACticalAAC.org</a:t>
            </a:r>
            <a:endParaRPr lang="en-US"/>
          </a:p>
        </p:txBody>
      </p:sp>
      <p:sp>
        <p:nvSpPr>
          <p:cNvPr id="6" name="Slide Number Placeholder 5"/>
          <p:cNvSpPr>
            <a:spLocks noGrp="1"/>
          </p:cNvSpPr>
          <p:nvPr>
            <p:ph type="sldNum" sz="quarter" idx="12"/>
          </p:nvPr>
        </p:nvSpPr>
        <p:spPr/>
        <p:txBody>
          <a:bodyPr/>
          <a:lstStyle/>
          <a:p>
            <a:fld id="{78C06889-3C60-41FD-B238-EE138AD1A82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D289AD-8CC6-4680-A9FA-490A5DC514D1}" type="datetime1">
              <a:rPr lang="en-US" smtClean="0"/>
              <a:t>6/8/2013</a:t>
            </a:fld>
            <a:endParaRPr lang="en-US"/>
          </a:p>
        </p:txBody>
      </p:sp>
      <p:sp>
        <p:nvSpPr>
          <p:cNvPr id="5" name="Footer Placeholder 4"/>
          <p:cNvSpPr>
            <a:spLocks noGrp="1"/>
          </p:cNvSpPr>
          <p:nvPr>
            <p:ph type="ftr" sz="quarter" idx="11"/>
          </p:nvPr>
        </p:nvSpPr>
        <p:spPr/>
        <p:txBody>
          <a:bodyPr/>
          <a:lstStyle/>
          <a:p>
            <a:r>
              <a:rPr lang="en-US" smtClean="0"/>
              <a:t>www.PrAACticalAAC.org</a:t>
            </a:r>
            <a:endParaRPr lang="en-US"/>
          </a:p>
        </p:txBody>
      </p:sp>
      <p:sp>
        <p:nvSpPr>
          <p:cNvPr id="6" name="Slide Number Placeholder 5"/>
          <p:cNvSpPr>
            <a:spLocks noGrp="1"/>
          </p:cNvSpPr>
          <p:nvPr>
            <p:ph type="sldNum" sz="quarter" idx="12"/>
          </p:nvPr>
        </p:nvSpPr>
        <p:spPr/>
        <p:txBody>
          <a:bodyPr/>
          <a:lstStyle/>
          <a:p>
            <a:fld id="{78C06889-3C60-41FD-B238-EE138AD1A82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AFD002-C31A-4CEA-BD2F-B1881A57AA15}" type="datetime1">
              <a:rPr lang="en-US" smtClean="0"/>
              <a:t>6/8/2013</a:t>
            </a:fld>
            <a:endParaRPr lang="en-US"/>
          </a:p>
        </p:txBody>
      </p:sp>
      <p:sp>
        <p:nvSpPr>
          <p:cNvPr id="5" name="Footer Placeholder 4"/>
          <p:cNvSpPr>
            <a:spLocks noGrp="1"/>
          </p:cNvSpPr>
          <p:nvPr>
            <p:ph type="ftr" sz="quarter" idx="11"/>
          </p:nvPr>
        </p:nvSpPr>
        <p:spPr/>
        <p:txBody>
          <a:bodyPr/>
          <a:lstStyle/>
          <a:p>
            <a:r>
              <a:rPr lang="en-US" smtClean="0"/>
              <a:t>www.PrAACticalAAC.org</a:t>
            </a:r>
            <a:endParaRPr lang="en-US"/>
          </a:p>
        </p:txBody>
      </p:sp>
      <p:sp>
        <p:nvSpPr>
          <p:cNvPr id="6" name="Slide Number Placeholder 5"/>
          <p:cNvSpPr>
            <a:spLocks noGrp="1"/>
          </p:cNvSpPr>
          <p:nvPr>
            <p:ph type="sldNum" sz="quarter" idx="12"/>
          </p:nvPr>
        </p:nvSpPr>
        <p:spPr/>
        <p:txBody>
          <a:bodyPr/>
          <a:lstStyle/>
          <a:p>
            <a:fld id="{78C06889-3C60-41FD-B238-EE138AD1A82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C85C78-1EC4-4439-8813-F24AE0F64D27}" type="datetime1">
              <a:rPr lang="en-US" smtClean="0"/>
              <a:t>6/8/2013</a:t>
            </a:fld>
            <a:endParaRPr lang="en-US"/>
          </a:p>
        </p:txBody>
      </p:sp>
      <p:sp>
        <p:nvSpPr>
          <p:cNvPr id="6" name="Footer Placeholder 5"/>
          <p:cNvSpPr>
            <a:spLocks noGrp="1"/>
          </p:cNvSpPr>
          <p:nvPr>
            <p:ph type="ftr" sz="quarter" idx="11"/>
          </p:nvPr>
        </p:nvSpPr>
        <p:spPr/>
        <p:txBody>
          <a:bodyPr/>
          <a:lstStyle/>
          <a:p>
            <a:r>
              <a:rPr lang="en-US" smtClean="0"/>
              <a:t>www.PrAACticalAAC.org</a:t>
            </a:r>
            <a:endParaRPr lang="en-US"/>
          </a:p>
        </p:txBody>
      </p:sp>
      <p:sp>
        <p:nvSpPr>
          <p:cNvPr id="7" name="Slide Number Placeholder 6"/>
          <p:cNvSpPr>
            <a:spLocks noGrp="1"/>
          </p:cNvSpPr>
          <p:nvPr>
            <p:ph type="sldNum" sz="quarter" idx="12"/>
          </p:nvPr>
        </p:nvSpPr>
        <p:spPr/>
        <p:txBody>
          <a:bodyPr/>
          <a:lstStyle/>
          <a:p>
            <a:fld id="{78C06889-3C60-41FD-B238-EE138AD1A82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C7754F-6037-44C2-B701-8DA3D0357C36}" type="datetime1">
              <a:rPr lang="en-US" smtClean="0"/>
              <a:t>6/8/2013</a:t>
            </a:fld>
            <a:endParaRPr lang="en-US"/>
          </a:p>
        </p:txBody>
      </p:sp>
      <p:sp>
        <p:nvSpPr>
          <p:cNvPr id="8" name="Footer Placeholder 7"/>
          <p:cNvSpPr>
            <a:spLocks noGrp="1"/>
          </p:cNvSpPr>
          <p:nvPr>
            <p:ph type="ftr" sz="quarter" idx="11"/>
          </p:nvPr>
        </p:nvSpPr>
        <p:spPr/>
        <p:txBody>
          <a:bodyPr/>
          <a:lstStyle/>
          <a:p>
            <a:r>
              <a:rPr lang="en-US" smtClean="0"/>
              <a:t>www.PrAACticalAAC.org</a:t>
            </a:r>
            <a:endParaRPr lang="en-US"/>
          </a:p>
        </p:txBody>
      </p:sp>
      <p:sp>
        <p:nvSpPr>
          <p:cNvPr id="9" name="Slide Number Placeholder 8"/>
          <p:cNvSpPr>
            <a:spLocks noGrp="1"/>
          </p:cNvSpPr>
          <p:nvPr>
            <p:ph type="sldNum" sz="quarter" idx="12"/>
          </p:nvPr>
        </p:nvSpPr>
        <p:spPr/>
        <p:txBody>
          <a:bodyPr/>
          <a:lstStyle/>
          <a:p>
            <a:fld id="{78C06889-3C60-41FD-B238-EE138AD1A82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8E23AE-BDE6-4FA2-AEF1-052C1AC293C4}" type="datetime1">
              <a:rPr lang="en-US" smtClean="0"/>
              <a:t>6/8/2013</a:t>
            </a:fld>
            <a:endParaRPr lang="en-US"/>
          </a:p>
        </p:txBody>
      </p:sp>
      <p:sp>
        <p:nvSpPr>
          <p:cNvPr id="4" name="Footer Placeholder 3"/>
          <p:cNvSpPr>
            <a:spLocks noGrp="1"/>
          </p:cNvSpPr>
          <p:nvPr>
            <p:ph type="ftr" sz="quarter" idx="11"/>
          </p:nvPr>
        </p:nvSpPr>
        <p:spPr/>
        <p:txBody>
          <a:bodyPr/>
          <a:lstStyle/>
          <a:p>
            <a:r>
              <a:rPr lang="en-US" smtClean="0"/>
              <a:t>www.PrAACticalAAC.org</a:t>
            </a:r>
            <a:endParaRPr lang="en-US"/>
          </a:p>
        </p:txBody>
      </p:sp>
      <p:sp>
        <p:nvSpPr>
          <p:cNvPr id="5" name="Slide Number Placeholder 4"/>
          <p:cNvSpPr>
            <a:spLocks noGrp="1"/>
          </p:cNvSpPr>
          <p:nvPr>
            <p:ph type="sldNum" sz="quarter" idx="12"/>
          </p:nvPr>
        </p:nvSpPr>
        <p:spPr/>
        <p:txBody>
          <a:bodyPr/>
          <a:lstStyle/>
          <a:p>
            <a:fld id="{78C06889-3C60-41FD-B238-EE138AD1A82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EF7919-A177-47B7-BC12-4D243A1F19A8}" type="datetime1">
              <a:rPr lang="en-US" smtClean="0"/>
              <a:t>6/8/2013</a:t>
            </a:fld>
            <a:endParaRPr lang="en-US"/>
          </a:p>
        </p:txBody>
      </p:sp>
      <p:sp>
        <p:nvSpPr>
          <p:cNvPr id="3" name="Footer Placeholder 2"/>
          <p:cNvSpPr>
            <a:spLocks noGrp="1"/>
          </p:cNvSpPr>
          <p:nvPr>
            <p:ph type="ftr" sz="quarter" idx="11"/>
          </p:nvPr>
        </p:nvSpPr>
        <p:spPr/>
        <p:txBody>
          <a:bodyPr/>
          <a:lstStyle/>
          <a:p>
            <a:r>
              <a:rPr lang="en-US" smtClean="0"/>
              <a:t>www.PrAACticalAAC.org</a:t>
            </a:r>
            <a:endParaRPr lang="en-US"/>
          </a:p>
        </p:txBody>
      </p:sp>
      <p:sp>
        <p:nvSpPr>
          <p:cNvPr id="4" name="Slide Number Placeholder 3"/>
          <p:cNvSpPr>
            <a:spLocks noGrp="1"/>
          </p:cNvSpPr>
          <p:nvPr>
            <p:ph type="sldNum" sz="quarter" idx="12"/>
          </p:nvPr>
        </p:nvSpPr>
        <p:spPr/>
        <p:txBody>
          <a:bodyPr/>
          <a:lstStyle/>
          <a:p>
            <a:fld id="{78C06889-3C60-41FD-B238-EE138AD1A82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C0BFDB-42C0-47D9-809A-1A1D6AE9C219}" type="datetime1">
              <a:rPr lang="en-US" smtClean="0"/>
              <a:t>6/8/2013</a:t>
            </a:fld>
            <a:endParaRPr lang="en-US"/>
          </a:p>
        </p:txBody>
      </p:sp>
      <p:sp>
        <p:nvSpPr>
          <p:cNvPr id="6" name="Footer Placeholder 5"/>
          <p:cNvSpPr>
            <a:spLocks noGrp="1"/>
          </p:cNvSpPr>
          <p:nvPr>
            <p:ph type="ftr" sz="quarter" idx="11"/>
          </p:nvPr>
        </p:nvSpPr>
        <p:spPr/>
        <p:txBody>
          <a:bodyPr/>
          <a:lstStyle/>
          <a:p>
            <a:r>
              <a:rPr lang="en-US" smtClean="0"/>
              <a:t>www.PrAACticalAAC.org</a:t>
            </a:r>
            <a:endParaRPr lang="en-US"/>
          </a:p>
        </p:txBody>
      </p:sp>
      <p:sp>
        <p:nvSpPr>
          <p:cNvPr id="7" name="Slide Number Placeholder 6"/>
          <p:cNvSpPr>
            <a:spLocks noGrp="1"/>
          </p:cNvSpPr>
          <p:nvPr>
            <p:ph type="sldNum" sz="quarter" idx="12"/>
          </p:nvPr>
        </p:nvSpPr>
        <p:spPr/>
        <p:txBody>
          <a:bodyPr/>
          <a:lstStyle/>
          <a:p>
            <a:fld id="{78C06889-3C60-41FD-B238-EE138AD1A82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9AF04B-5C95-4DED-A105-73AA71D5601E}" type="datetime1">
              <a:rPr lang="en-US" smtClean="0"/>
              <a:t>6/8/2013</a:t>
            </a:fld>
            <a:endParaRPr lang="en-US"/>
          </a:p>
        </p:txBody>
      </p:sp>
      <p:sp>
        <p:nvSpPr>
          <p:cNvPr id="6" name="Footer Placeholder 5"/>
          <p:cNvSpPr>
            <a:spLocks noGrp="1"/>
          </p:cNvSpPr>
          <p:nvPr>
            <p:ph type="ftr" sz="quarter" idx="11"/>
          </p:nvPr>
        </p:nvSpPr>
        <p:spPr/>
        <p:txBody>
          <a:bodyPr/>
          <a:lstStyle/>
          <a:p>
            <a:r>
              <a:rPr lang="en-US" smtClean="0"/>
              <a:t>www.PrAACticalAAC.org</a:t>
            </a:r>
            <a:endParaRPr lang="en-US"/>
          </a:p>
        </p:txBody>
      </p:sp>
      <p:sp>
        <p:nvSpPr>
          <p:cNvPr id="7" name="Slide Number Placeholder 6"/>
          <p:cNvSpPr>
            <a:spLocks noGrp="1"/>
          </p:cNvSpPr>
          <p:nvPr>
            <p:ph type="sldNum" sz="quarter" idx="12"/>
          </p:nvPr>
        </p:nvSpPr>
        <p:spPr/>
        <p:txBody>
          <a:bodyPr/>
          <a:lstStyle/>
          <a:p>
            <a:fld id="{78C06889-3C60-41FD-B238-EE138AD1A82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570C03-0773-4259-8F11-0065406D37FE}" type="datetime1">
              <a:rPr lang="en-US" smtClean="0"/>
              <a:t>6/8/2013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www.PrAACticalAAC.org</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C06889-3C60-41FD-B238-EE138AD1A82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55750" y="0"/>
            <a:ext cx="9199750" cy="6858000"/>
          </a:xfrm>
          <a:prstGeom prst="rect">
            <a:avLst/>
          </a:prstGeom>
          <a:noFill/>
          <a:ln w="9525">
            <a:noFill/>
            <a:miter lim="800000"/>
            <a:headEnd/>
            <a:tailEnd/>
          </a:ln>
          <a:effectLst/>
        </p:spPr>
      </p:pic>
      <p:sp>
        <p:nvSpPr>
          <p:cNvPr id="2" name="Title 1"/>
          <p:cNvSpPr>
            <a:spLocks noGrp="1"/>
          </p:cNvSpPr>
          <p:nvPr>
            <p:ph type="ctrTitle"/>
          </p:nvPr>
        </p:nvSpPr>
        <p:spPr>
          <a:xfrm>
            <a:off x="685800" y="1600201"/>
            <a:ext cx="7772400" cy="2000250"/>
          </a:xfrm>
        </p:spPr>
        <p:txBody>
          <a:bodyPr>
            <a:noAutofit/>
          </a:bodyPr>
          <a:lstStyle/>
          <a:p>
            <a:r>
              <a:rPr lang="en-US" sz="5400" b="1" dirty="0" smtClean="0">
                <a:latin typeface="MTF Jotted" pitchFamily="2" charset="0"/>
              </a:rPr>
              <a:t>Topic cards</a:t>
            </a:r>
            <a:r>
              <a:rPr lang="en-US" sz="5400" dirty="0" smtClean="0">
                <a:latin typeface="MTF Jotted" pitchFamily="2" charset="0"/>
              </a:rPr>
              <a:t> </a:t>
            </a:r>
            <a:r>
              <a:rPr lang="en-US" sz="4800" dirty="0" smtClean="0">
                <a:latin typeface="MTF Jotted" pitchFamily="2" charset="0"/>
              </a:rPr>
              <a:t> </a:t>
            </a:r>
            <a:endParaRPr lang="en-US" sz="5400" dirty="0">
              <a:latin typeface="MTF Jotted" pitchFamily="2" charset="0"/>
            </a:endParaRPr>
          </a:p>
        </p:txBody>
      </p:sp>
      <p:sp>
        <p:nvSpPr>
          <p:cNvPr id="3" name="Subtitle 2"/>
          <p:cNvSpPr>
            <a:spLocks noGrp="1"/>
          </p:cNvSpPr>
          <p:nvPr>
            <p:ph type="subTitle" idx="1"/>
          </p:nvPr>
        </p:nvSpPr>
        <p:spPr>
          <a:xfrm>
            <a:off x="2971800" y="3886200"/>
            <a:ext cx="4800600" cy="2133600"/>
          </a:xfrm>
        </p:spPr>
        <p:txBody>
          <a:bodyPr>
            <a:normAutofit/>
          </a:bodyPr>
          <a:lstStyle/>
          <a:p>
            <a:pPr algn="l"/>
            <a:endParaRPr lang="en-US" dirty="0" smtClean="0"/>
          </a:p>
          <a:p>
            <a:pPr algn="l"/>
            <a:r>
              <a:rPr lang="en-US" sz="3600" dirty="0" smtClean="0">
                <a:solidFill>
                  <a:srgbClr val="080808"/>
                </a:solidFill>
                <a:latin typeface="Century Gothic" pitchFamily="34" charset="0"/>
              </a:rPr>
              <a:t>PrAACtical </a:t>
            </a:r>
            <a:r>
              <a:rPr lang="en-US" sz="3600" dirty="0" smtClean="0">
                <a:solidFill>
                  <a:srgbClr val="080808"/>
                </a:solidFill>
                <a:latin typeface="Century Gothic" pitchFamily="34" charset="0"/>
              </a:rPr>
              <a:t>AAC</a:t>
            </a:r>
          </a:p>
          <a:p>
            <a:pPr algn="l"/>
            <a:r>
              <a:rPr lang="en-US" sz="1800" dirty="0" smtClean="0">
                <a:solidFill>
                  <a:srgbClr val="080808"/>
                </a:solidFill>
                <a:latin typeface="Century Gothic" pitchFamily="34" charset="0"/>
              </a:rPr>
              <a:t>www.PrAACticalAAC.org</a:t>
            </a:r>
            <a:endParaRPr lang="en-US" sz="1800" dirty="0">
              <a:solidFill>
                <a:srgbClr val="080808"/>
              </a:solidFill>
              <a:latin typeface="Century Gothic" pitchFamily="34" charset="0"/>
            </a:endParaRPr>
          </a:p>
        </p:txBody>
      </p:sp>
      <p:sp>
        <p:nvSpPr>
          <p:cNvPr id="5" name="Footer Placeholder 4"/>
          <p:cNvSpPr>
            <a:spLocks noGrp="1"/>
          </p:cNvSpPr>
          <p:nvPr>
            <p:ph type="ftr" sz="quarter" idx="11"/>
          </p:nvPr>
        </p:nvSpPr>
        <p:spPr/>
        <p:txBody>
          <a:bodyPr/>
          <a:lstStyle/>
          <a:p>
            <a:r>
              <a:rPr lang="en-US" smtClean="0"/>
              <a:t>www.PrAACticalAAC.org</a:t>
            </a:r>
            <a:endParaRPr lang="en-US"/>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3048000"/>
            <a:ext cx="2339381" cy="3105150"/>
          </a:xfrm>
          <a:prstGeom prst="rect">
            <a:avLst/>
          </a:prstGeom>
        </p:spPr>
      </p:pic>
      <p:pic>
        <p:nvPicPr>
          <p:cNvPr id="7" name="Picture 6"/>
          <p:cNvPicPr>
            <a:picLocks noChangeAspect="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3505200" y="1600200"/>
            <a:ext cx="1157055" cy="927966"/>
          </a:xfrm>
          <a:prstGeom prst="rect">
            <a:avLst/>
          </a:prstGeom>
        </p:spPr>
      </p:pic>
      <p:pic>
        <p:nvPicPr>
          <p:cNvPr id="8" name="Picture 7"/>
          <p:cNvPicPr>
            <a:picLocks noChangeAspect="1"/>
          </p:cNvPicPr>
          <p:nvPr/>
        </p:nvPicPr>
        <p:blipFill rotWithShape="1">
          <a:blip r:embed="rId5" cstate="print">
            <a:extLst>
              <a:ext uri="{BEBA8EAE-BF5A-486C-A8C5-ECC9F3942E4B}">
                <a14:imgProps xmlns:a14="http://schemas.microsoft.com/office/drawing/2010/main">
                  <a14:imgLayer r:embed="rId6">
                    <a14:imgEffect>
                      <a14:saturation sat="200000"/>
                    </a14:imgEffect>
                  </a14:imgLayer>
                </a14:imgProps>
              </a:ext>
              <a:ext uri="{28A0092B-C50C-407E-A947-70E740481C1C}">
                <a14:useLocalDpi xmlns:a14="http://schemas.microsoft.com/office/drawing/2010/main" val="0"/>
              </a:ext>
            </a:extLst>
          </a:blip>
          <a:srcRect l="74944" r="8652" b="8446"/>
          <a:stretch/>
        </p:blipFill>
        <p:spPr>
          <a:xfrm>
            <a:off x="7696200" y="457200"/>
            <a:ext cx="517206" cy="191178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55750" y="0"/>
            <a:ext cx="9199750" cy="6858000"/>
          </a:xfrm>
          <a:prstGeom prst="rect">
            <a:avLst/>
          </a:prstGeom>
          <a:noFill/>
          <a:ln w="9525">
            <a:noFill/>
            <a:miter lim="800000"/>
            <a:headEnd/>
            <a:tailEnd/>
          </a:ln>
          <a:effectLst/>
        </p:spPr>
      </p:pic>
      <p:sp>
        <p:nvSpPr>
          <p:cNvPr id="3" name="Footer Placeholder 2"/>
          <p:cNvSpPr>
            <a:spLocks noGrp="1"/>
          </p:cNvSpPr>
          <p:nvPr>
            <p:ph type="ftr" sz="quarter" idx="11"/>
          </p:nvPr>
        </p:nvSpPr>
        <p:spPr/>
        <p:txBody>
          <a:bodyPr/>
          <a:lstStyle/>
          <a:p>
            <a:r>
              <a:rPr lang="en-US" smtClean="0"/>
              <a:t>www.PrAACticalAAC.org</a:t>
            </a:r>
            <a:endParaRPr lang="en-US"/>
          </a:p>
        </p:txBody>
      </p:sp>
      <p:graphicFrame>
        <p:nvGraphicFramePr>
          <p:cNvPr id="2" name="Table 1"/>
          <p:cNvGraphicFramePr>
            <a:graphicFrameLocks noGrp="1"/>
          </p:cNvGraphicFramePr>
          <p:nvPr>
            <p:extLst>
              <p:ext uri="{D42A27DB-BD31-4B8C-83A1-F6EECF244321}">
                <p14:modId xmlns:p14="http://schemas.microsoft.com/office/powerpoint/2010/main" val="3714644391"/>
              </p:ext>
            </p:extLst>
          </p:nvPr>
        </p:nvGraphicFramePr>
        <p:xfrm>
          <a:off x="304798" y="381000"/>
          <a:ext cx="8610602" cy="6248860"/>
        </p:xfrm>
        <a:graphic>
          <a:graphicData uri="http://schemas.openxmlformats.org/drawingml/2006/table">
            <a:tbl>
              <a:tblPr firstRow="1" bandRow="1">
                <a:tableStyleId>{5940675A-B579-460E-94D1-54222C63F5DA}</a:tableStyleId>
              </a:tblPr>
              <a:tblGrid>
                <a:gridCol w="1230086"/>
                <a:gridCol w="1230086"/>
                <a:gridCol w="1230086"/>
                <a:gridCol w="1230086"/>
                <a:gridCol w="1230086"/>
                <a:gridCol w="1230086"/>
                <a:gridCol w="1230086"/>
              </a:tblGrid>
              <a:tr h="797426">
                <a:tc>
                  <a:txBody>
                    <a:bodyPr/>
                    <a:lstStyle/>
                    <a:p>
                      <a:pPr algn="ctr"/>
                      <a:r>
                        <a:rPr lang="en-US" sz="2400" dirty="0" smtClean="0">
                          <a:latin typeface="Century Gothic" pitchFamily="34" charset="0"/>
                        </a:rPr>
                        <a:t>People</a:t>
                      </a:r>
                      <a:endParaRPr lang="en-US" sz="2400" dirty="0">
                        <a:latin typeface="Century Gothic" pitchFamily="34" charset="0"/>
                      </a:endParaRPr>
                    </a:p>
                  </a:txBody>
                  <a:tcPr>
                    <a:solidFill>
                      <a:schemeClr val="bg1"/>
                    </a:solidFill>
                  </a:tcPr>
                </a:tc>
                <a:tc>
                  <a:txBody>
                    <a:bodyPr/>
                    <a:lstStyle/>
                    <a:p>
                      <a:pPr algn="ctr"/>
                      <a:r>
                        <a:rPr lang="en-US" sz="2400" dirty="0" smtClean="0">
                          <a:latin typeface="Century Gothic" pitchFamily="34" charset="0"/>
                        </a:rPr>
                        <a:t>Places</a:t>
                      </a:r>
                      <a:endParaRPr lang="en-US" sz="2400" dirty="0">
                        <a:latin typeface="Century Gothic" pitchFamily="34" charset="0"/>
                      </a:endParaRPr>
                    </a:p>
                  </a:txBody>
                  <a:tcPr>
                    <a:solidFill>
                      <a:schemeClr val="bg1"/>
                    </a:solidFill>
                  </a:tcPr>
                </a:tc>
                <a:tc>
                  <a:txBody>
                    <a:bodyPr/>
                    <a:lstStyle/>
                    <a:p>
                      <a:pPr algn="ctr"/>
                      <a:r>
                        <a:rPr lang="en-US" sz="2400" dirty="0" smtClean="0">
                          <a:latin typeface="Century Gothic" pitchFamily="34" charset="0"/>
                        </a:rPr>
                        <a:t>Thing</a:t>
                      </a:r>
                      <a:endParaRPr lang="en-US" sz="2400" dirty="0">
                        <a:latin typeface="Century Gothic" pitchFamily="34" charset="0"/>
                      </a:endParaRPr>
                    </a:p>
                  </a:txBody>
                  <a:tcPr>
                    <a:solidFill>
                      <a:schemeClr val="bg1"/>
                    </a:solidFill>
                  </a:tcPr>
                </a:tc>
                <a:tc>
                  <a:txBody>
                    <a:bodyPr/>
                    <a:lstStyle/>
                    <a:p>
                      <a:pPr algn="ctr"/>
                      <a:r>
                        <a:rPr lang="en-US" sz="2400" dirty="0" smtClean="0">
                          <a:latin typeface="Century Gothic" pitchFamily="34" charset="0"/>
                        </a:rPr>
                        <a:t>Time</a:t>
                      </a:r>
                      <a:endParaRPr lang="en-US" sz="2400" dirty="0">
                        <a:latin typeface="Century Gothic" pitchFamily="34" charset="0"/>
                      </a:endParaRPr>
                    </a:p>
                  </a:txBody>
                  <a:tcPr>
                    <a:solidFill>
                      <a:schemeClr val="bg1"/>
                    </a:solidFill>
                  </a:tcPr>
                </a:tc>
                <a:tc>
                  <a:txBody>
                    <a:bodyPr/>
                    <a:lstStyle/>
                    <a:p>
                      <a:pPr algn="ctr"/>
                      <a:r>
                        <a:rPr lang="en-US" sz="1900" dirty="0" smtClean="0">
                          <a:latin typeface="Century Gothic" pitchFamily="34" charset="0"/>
                        </a:rPr>
                        <a:t>Question</a:t>
                      </a:r>
                      <a:endParaRPr lang="en-US" sz="19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Describe</a:t>
                      </a:r>
                      <a:endParaRPr lang="en-US" sz="2400" dirty="0">
                        <a:latin typeface="Century Gothic" pitchFamily="34" charset="0"/>
                      </a:endParaRPr>
                    </a:p>
                  </a:txBody>
                  <a:tcPr>
                    <a:solidFill>
                      <a:schemeClr val="bg1"/>
                    </a:solidFill>
                  </a:tcPr>
                </a:tc>
                <a:tc>
                  <a:txBody>
                    <a:bodyPr/>
                    <a:lstStyle/>
                    <a:p>
                      <a:pPr algn="ctr"/>
                      <a:r>
                        <a:rPr lang="en-US" sz="2400" dirty="0" smtClean="0">
                          <a:latin typeface="Century Gothic" pitchFamily="34" charset="0"/>
                        </a:rPr>
                        <a:t>Action</a:t>
                      </a:r>
                      <a:endParaRPr lang="en-US" sz="2400" dirty="0">
                        <a:latin typeface="Century Gothic" pitchFamily="34" charset="0"/>
                      </a:endParaRPr>
                    </a:p>
                  </a:txBody>
                  <a:tcPr>
                    <a:solidFill>
                      <a:schemeClr val="bg1"/>
                    </a:solidFill>
                  </a:tcPr>
                </a:tc>
              </a:tr>
              <a:tr h="697015">
                <a:tc>
                  <a:txBody>
                    <a:bodyPr/>
                    <a:lstStyle/>
                    <a:p>
                      <a:pPr algn="ctr"/>
                      <a:r>
                        <a:rPr lang="en-US" sz="1800" dirty="0" smtClean="0">
                          <a:latin typeface="Century Gothic" pitchFamily="34" charset="0"/>
                        </a:rPr>
                        <a:t>Mom or Dad</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Home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Food</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Now/ Today</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Who?</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Looks</a:t>
                      </a:r>
                      <a:r>
                        <a:rPr lang="en-US" sz="1800" baseline="0" dirty="0" smtClean="0">
                          <a:latin typeface="Century Gothic" pitchFamily="34" charset="0"/>
                        </a:rPr>
                        <a:t> like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Need</a:t>
                      </a:r>
                      <a:r>
                        <a:rPr lang="en-US" sz="1800" baseline="0" dirty="0" smtClean="0">
                          <a:latin typeface="Century Gothic" pitchFamily="34" charset="0"/>
                        </a:rPr>
                        <a:t> or Want</a:t>
                      </a:r>
                      <a:endParaRPr lang="en-US" sz="1800" dirty="0">
                        <a:latin typeface="Century Gothic" pitchFamily="34" charset="0"/>
                      </a:endParaRPr>
                    </a:p>
                  </a:txBody>
                  <a:tcPr>
                    <a:solidFill>
                      <a:schemeClr val="bg1"/>
                    </a:solidFill>
                  </a:tcPr>
                </a:tc>
              </a:tr>
              <a:tr h="697015">
                <a:tc>
                  <a:txBody>
                    <a:bodyPr/>
                    <a:lstStyle/>
                    <a:p>
                      <a:pPr algn="ctr"/>
                      <a:r>
                        <a:rPr lang="en-US" sz="1800" dirty="0" smtClean="0">
                          <a:latin typeface="Century Gothic" pitchFamily="34" charset="0"/>
                        </a:rPr>
                        <a:t>Teacher</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School</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Books or</a:t>
                      </a:r>
                      <a:r>
                        <a:rPr lang="en-US" sz="1800" baseline="0" dirty="0" smtClean="0">
                          <a:latin typeface="Century Gothic" pitchFamily="34" charset="0"/>
                        </a:rPr>
                        <a:t> Reading Stuff</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Before/</a:t>
                      </a:r>
                    </a:p>
                    <a:p>
                      <a:pPr algn="ctr"/>
                      <a:r>
                        <a:rPr lang="en-US" sz="1600" dirty="0" smtClean="0">
                          <a:latin typeface="Century Gothic" pitchFamily="34" charset="0"/>
                        </a:rPr>
                        <a:t>Yesterday/</a:t>
                      </a:r>
                      <a:r>
                        <a:rPr lang="en-US" sz="1800" dirty="0" smtClean="0">
                          <a:latin typeface="Century Gothic" pitchFamily="34" charset="0"/>
                        </a:rPr>
                        <a:t>Past</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What?</a:t>
                      </a:r>
                    </a:p>
                    <a:p>
                      <a:pPr algn="ct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Used for</a:t>
                      </a:r>
                      <a:endParaRPr lang="en-US" sz="1800" dirty="0">
                        <a:latin typeface="Century Gothic" pitchFamily="34" charset="0"/>
                      </a:endParaRPr>
                    </a:p>
                  </a:txBody>
                  <a:tcPr>
                    <a:solidFill>
                      <a:schemeClr val="bg1"/>
                    </a:solidFill>
                  </a:tcPr>
                </a:tc>
                <a:tc>
                  <a:txBody>
                    <a:bodyPr/>
                    <a:lstStyle/>
                    <a:p>
                      <a:pPr algn="ctr"/>
                      <a:r>
                        <a:rPr lang="en-US" sz="2400" dirty="0" smtClean="0">
                          <a:latin typeface="Century Gothic" pitchFamily="34" charset="0"/>
                        </a:rPr>
                        <a:t>Help Me</a:t>
                      </a:r>
                      <a:endParaRPr lang="en-US" sz="1800" dirty="0">
                        <a:latin typeface="Century Gothic" pitchFamily="34" charset="0"/>
                      </a:endParaRPr>
                    </a:p>
                  </a:txBody>
                  <a:tcPr>
                    <a:solidFill>
                      <a:schemeClr val="bg1"/>
                    </a:solidFill>
                  </a:tcPr>
                </a:tc>
              </a:tr>
              <a:tr h="725682">
                <a:tc>
                  <a:txBody>
                    <a:bodyPr/>
                    <a:lstStyle/>
                    <a:p>
                      <a:pPr algn="ctr"/>
                      <a:endParaRPr lang="en-US" sz="1100" dirty="0" smtClean="0">
                        <a:latin typeface="Century Gothic" pitchFamily="34" charset="0"/>
                      </a:endParaRPr>
                    </a:p>
                    <a:p>
                      <a:pPr algn="ctr"/>
                      <a:r>
                        <a:rPr lang="en-US" sz="1600" dirty="0" smtClean="0">
                          <a:latin typeface="Century Gothic" pitchFamily="34" charset="0"/>
                        </a:rPr>
                        <a:t>Aide</a:t>
                      </a:r>
                      <a:endParaRPr lang="en-US" sz="16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Bus</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Writing Stuff</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Later/</a:t>
                      </a:r>
                    </a:p>
                    <a:p>
                      <a:pPr algn="ctr"/>
                      <a:r>
                        <a:rPr lang="en-US" sz="1400" dirty="0" smtClean="0">
                          <a:latin typeface="Century Gothic" pitchFamily="34" charset="0"/>
                        </a:rPr>
                        <a:t>Tomorrow</a:t>
                      </a:r>
                      <a:r>
                        <a:rPr lang="en-US" sz="1800" dirty="0" smtClean="0">
                          <a:latin typeface="Century Gothic" pitchFamily="34" charset="0"/>
                        </a:rPr>
                        <a:t>/Future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When?</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Size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Tell or Ask</a:t>
                      </a:r>
                      <a:endParaRPr lang="en-US" sz="1800" dirty="0">
                        <a:latin typeface="Century Gothic" pitchFamily="34" charset="0"/>
                      </a:endParaRPr>
                    </a:p>
                  </a:txBody>
                  <a:tcPr>
                    <a:solidFill>
                      <a:schemeClr val="bg1"/>
                    </a:solidFill>
                  </a:tcPr>
                </a:tc>
              </a:tr>
              <a:tr h="725682">
                <a:tc>
                  <a:txBody>
                    <a:bodyPr/>
                    <a:lstStyle/>
                    <a:p>
                      <a:pPr algn="ctr"/>
                      <a:r>
                        <a:rPr lang="en-US" sz="1600" dirty="0" smtClean="0">
                          <a:latin typeface="Century Gothic" pitchFamily="34" charset="0"/>
                        </a:rPr>
                        <a:t>Therapist</a:t>
                      </a:r>
                      <a:endParaRPr lang="en-US" sz="1800" dirty="0">
                        <a:latin typeface="Century Gothic" pitchFamily="34" charset="0"/>
                      </a:endParaRPr>
                    </a:p>
                  </a:txBody>
                  <a:tcPr>
                    <a:solidFill>
                      <a:schemeClr val="bg1"/>
                    </a:solidFill>
                  </a:tcPr>
                </a:tc>
                <a:tc>
                  <a:txBody>
                    <a:bodyPr/>
                    <a:lstStyle/>
                    <a:p>
                      <a:pPr algn="ctr"/>
                      <a:endParaRPr lang="en-US" sz="1200" dirty="0" smtClean="0">
                        <a:latin typeface="Century Gothic" pitchFamily="34" charset="0"/>
                      </a:endParaRPr>
                    </a:p>
                    <a:p>
                      <a:pPr algn="ctr"/>
                      <a:r>
                        <a:rPr lang="en-US" sz="1600" dirty="0" smtClean="0">
                          <a:latin typeface="Century Gothic" pitchFamily="34" charset="0"/>
                        </a:rPr>
                        <a:t>Library</a:t>
                      </a:r>
                      <a:endParaRPr lang="en-US" sz="1600" dirty="0">
                        <a:latin typeface="Century Gothic" pitchFamily="34" charset="0"/>
                      </a:endParaRPr>
                    </a:p>
                  </a:txBody>
                  <a:tcPr>
                    <a:solidFill>
                      <a:schemeClr val="bg1"/>
                    </a:solidFill>
                  </a:tcPr>
                </a:tc>
                <a:tc>
                  <a:txBody>
                    <a:bodyPr/>
                    <a:lstStyle/>
                    <a:p>
                      <a:pPr algn="ctr"/>
                      <a:r>
                        <a:rPr lang="en-US" sz="2000" dirty="0" smtClean="0">
                          <a:latin typeface="Century Gothic" pitchFamily="34" charset="0"/>
                        </a:rPr>
                        <a:t>Back-pack</a:t>
                      </a:r>
                      <a:endParaRPr lang="en-US" sz="20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Minutes or Hours</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Where?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Shape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Do or Watch</a:t>
                      </a:r>
                      <a:endParaRPr lang="en-US" sz="1800" dirty="0">
                        <a:latin typeface="Century Gothic" pitchFamily="34" charset="0"/>
                      </a:endParaRPr>
                    </a:p>
                  </a:txBody>
                  <a:tcPr>
                    <a:solidFill>
                      <a:schemeClr val="bg1"/>
                    </a:solidFill>
                  </a:tcPr>
                </a:tc>
              </a:tr>
              <a:tr h="697015">
                <a:tc>
                  <a:txBody>
                    <a:bodyPr/>
                    <a:lstStyle/>
                    <a:p>
                      <a:pPr algn="ctr"/>
                      <a:r>
                        <a:rPr lang="en-US" sz="1800" dirty="0" smtClean="0">
                          <a:latin typeface="Century Gothic" pitchFamily="34" charset="0"/>
                        </a:rPr>
                        <a:t>School</a:t>
                      </a:r>
                      <a:r>
                        <a:rPr lang="en-US" sz="1800" baseline="0" dirty="0" smtClean="0">
                          <a:latin typeface="Century Gothic" pitchFamily="34" charset="0"/>
                        </a:rPr>
                        <a:t> Friend</a:t>
                      </a:r>
                      <a:endParaRPr lang="en-US" sz="1800" dirty="0">
                        <a:latin typeface="Century Gothic" pitchFamily="34" charset="0"/>
                      </a:endParaRPr>
                    </a:p>
                  </a:txBody>
                  <a:tcPr>
                    <a:solidFill>
                      <a:schemeClr val="bg1"/>
                    </a:solidFill>
                  </a:tcPr>
                </a:tc>
                <a:tc>
                  <a:txBody>
                    <a:bodyPr/>
                    <a:lstStyle/>
                    <a:p>
                      <a:pPr algn="ctr"/>
                      <a:r>
                        <a:rPr lang="en-US" sz="1600" dirty="0" smtClean="0">
                          <a:latin typeface="Century Gothic" pitchFamily="34" charset="0"/>
                        </a:rPr>
                        <a:t>Cafeteria</a:t>
                      </a:r>
                      <a:endParaRPr lang="en-US" sz="1800" dirty="0">
                        <a:latin typeface="Century Gothic" pitchFamily="34" charset="0"/>
                      </a:endParaRPr>
                    </a:p>
                  </a:txBody>
                  <a:tcPr>
                    <a:solidFill>
                      <a:schemeClr val="bg1"/>
                    </a:solidFill>
                  </a:tcPr>
                </a:tc>
                <a:tc>
                  <a:txBody>
                    <a:bodyPr/>
                    <a:lstStyle/>
                    <a:p>
                      <a:pPr algn="ctr"/>
                      <a:r>
                        <a:rPr lang="en-US" sz="2400" dirty="0" smtClean="0">
                          <a:latin typeface="Century Gothic" pitchFamily="34" charset="0"/>
                        </a:rPr>
                        <a:t>Talker</a:t>
                      </a:r>
                      <a:endParaRPr lang="en-US" sz="24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Week or Month</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How?</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Location</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Play or Work</a:t>
                      </a:r>
                      <a:endParaRPr lang="en-US" sz="1800" dirty="0">
                        <a:latin typeface="Century Gothic" pitchFamily="34" charset="0"/>
                      </a:endParaRPr>
                    </a:p>
                  </a:txBody>
                  <a:tcPr>
                    <a:solidFill>
                      <a:schemeClr val="bg1"/>
                    </a:solidFill>
                  </a:tcPr>
                </a:tc>
              </a:tr>
              <a:tr h="725682">
                <a:tc>
                  <a:txBody>
                    <a:bodyPr/>
                    <a:lstStyle/>
                    <a:p>
                      <a:pPr algn="ctr"/>
                      <a:r>
                        <a:rPr lang="en-US" sz="1800" dirty="0" smtClean="0">
                          <a:latin typeface="Century Gothic" pitchFamily="34" charset="0"/>
                        </a:rPr>
                        <a:t>Other</a:t>
                      </a:r>
                      <a:r>
                        <a:rPr lang="en-US" sz="1800" baseline="0" dirty="0" smtClean="0">
                          <a:latin typeface="Century Gothic" pitchFamily="34" charset="0"/>
                        </a:rPr>
                        <a:t> Friend</a:t>
                      </a:r>
                      <a:endParaRPr lang="en-US" sz="1800" dirty="0">
                        <a:latin typeface="Century Gothic" pitchFamily="34" charset="0"/>
                      </a:endParaRPr>
                    </a:p>
                  </a:txBody>
                  <a:tcPr>
                    <a:solidFill>
                      <a:schemeClr val="bg1"/>
                    </a:solidFill>
                  </a:tcPr>
                </a:tc>
                <a:tc>
                  <a:txBody>
                    <a:bodyPr/>
                    <a:lstStyle/>
                    <a:p>
                      <a:pPr algn="ctr"/>
                      <a:endParaRPr lang="en-US" sz="1400" dirty="0" smtClean="0">
                        <a:latin typeface="Century Gothic" pitchFamily="34" charset="0"/>
                      </a:endParaRPr>
                    </a:p>
                    <a:p>
                      <a:pPr algn="ctr"/>
                      <a:r>
                        <a:rPr lang="en-US" sz="1400" dirty="0" smtClean="0">
                          <a:latin typeface="Century Gothic" pitchFamily="34" charset="0"/>
                        </a:rPr>
                        <a:t>Playground</a:t>
                      </a:r>
                      <a:endParaRPr lang="en-US" sz="1500" dirty="0">
                        <a:latin typeface="Century Gothic" pitchFamily="34" charset="0"/>
                      </a:endParaRPr>
                    </a:p>
                  </a:txBody>
                  <a:tcPr>
                    <a:solidFill>
                      <a:schemeClr val="bg1"/>
                    </a:solidFill>
                  </a:tcPr>
                </a:tc>
                <a:tc>
                  <a:txBody>
                    <a:bodyPr/>
                    <a:lstStyle/>
                    <a:p>
                      <a:pPr algn="ctr"/>
                      <a:r>
                        <a:rPr lang="en-US" sz="1600" dirty="0" smtClean="0">
                          <a:latin typeface="Century Gothic" pitchFamily="34" charset="0"/>
                        </a:rPr>
                        <a:t>Computer</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Year</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Why?</a:t>
                      </a:r>
                      <a:endParaRPr lang="en-US" sz="1800" dirty="0">
                        <a:latin typeface="Century Gothic" pitchFamily="34" charset="0"/>
                      </a:endParaRPr>
                    </a:p>
                  </a:txBody>
                  <a:tcPr>
                    <a:solidFill>
                      <a:schemeClr val="bg1"/>
                    </a:solidFill>
                  </a:tcPr>
                </a:tc>
                <a:tc>
                  <a:txBody>
                    <a:bodyPr/>
                    <a:lstStyle/>
                    <a:p>
                      <a:pPr algn="ctr"/>
                      <a:endParaRPr lang="en-US" sz="1200" dirty="0" smtClean="0">
                        <a:latin typeface="Century Gothic" pitchFamily="34" charset="0"/>
                      </a:endParaRPr>
                    </a:p>
                    <a:p>
                      <a:pPr algn="ctr"/>
                      <a:r>
                        <a:rPr lang="en-US" sz="1400" dirty="0" smtClean="0">
                          <a:latin typeface="Century Gothic" pitchFamily="34" charset="0"/>
                        </a:rPr>
                        <a:t>Something I have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Talk about</a:t>
                      </a:r>
                      <a:endParaRPr lang="en-US" sz="1800" dirty="0">
                        <a:latin typeface="Century Gothic" pitchFamily="34" charset="0"/>
                      </a:endParaRPr>
                    </a:p>
                  </a:txBody>
                  <a:tcPr>
                    <a:solidFill>
                      <a:schemeClr val="bg1"/>
                    </a:solidFill>
                  </a:tcPr>
                </a:tc>
              </a:tr>
              <a:tr h="725682">
                <a:tc>
                  <a:txBody>
                    <a:bodyPr/>
                    <a:lstStyle/>
                    <a:p>
                      <a:pPr algn="ctr"/>
                      <a:r>
                        <a:rPr lang="en-US" sz="1500" dirty="0" smtClean="0">
                          <a:latin typeface="Century Gothic" pitchFamily="34" charset="0"/>
                        </a:rPr>
                        <a:t>Someone else</a:t>
                      </a:r>
                      <a:endParaRPr lang="en-US" sz="1500" dirty="0">
                        <a:latin typeface="Century Gothic" pitchFamily="34" charset="0"/>
                      </a:endParaRP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Some-place else</a:t>
                      </a:r>
                    </a:p>
                    <a:p>
                      <a:pPr algn="ctr"/>
                      <a:endParaRPr lang="en-US" sz="1500" dirty="0">
                        <a:latin typeface="Century Gothic" pitchFamily="34" charset="0"/>
                      </a:endParaRP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chemeClr val="bg1"/>
                    </a:solidFill>
                  </a:tcPr>
                </a:tc>
              </a:tr>
            </a:tbl>
          </a:graphicData>
        </a:graphic>
      </p:graphicFrame>
    </p:spTree>
    <p:extLst>
      <p:ext uri="{BB962C8B-B14F-4D97-AF65-F5344CB8AC3E}">
        <p14:creationId xmlns:p14="http://schemas.microsoft.com/office/powerpoint/2010/main" val="1477981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55750" y="0"/>
            <a:ext cx="9199750" cy="6858000"/>
          </a:xfrm>
          <a:prstGeom prst="rect">
            <a:avLst/>
          </a:prstGeom>
          <a:noFill/>
          <a:ln w="9525">
            <a:noFill/>
            <a:miter lim="800000"/>
            <a:headEnd/>
            <a:tailEnd/>
          </a:ln>
          <a:effectLst/>
        </p:spPr>
      </p:pic>
      <p:sp>
        <p:nvSpPr>
          <p:cNvPr id="2" name="Title 1"/>
          <p:cNvSpPr>
            <a:spLocks noGrp="1"/>
          </p:cNvSpPr>
          <p:nvPr>
            <p:ph type="title"/>
          </p:nvPr>
        </p:nvSpPr>
        <p:spPr>
          <a:xfrm>
            <a:off x="457200" y="639762"/>
            <a:ext cx="8229600" cy="808038"/>
          </a:xfrm>
        </p:spPr>
        <p:txBody>
          <a:bodyPr>
            <a:noAutofit/>
          </a:bodyPr>
          <a:lstStyle/>
          <a:p>
            <a:r>
              <a:rPr lang="en-US" sz="3600" dirty="0" smtClean="0">
                <a:solidFill>
                  <a:srgbClr val="080808"/>
                </a:solidFill>
                <a:latin typeface="Century Gothic" pitchFamily="34" charset="0"/>
              </a:rPr>
              <a:t>Using these Topic Cards</a:t>
            </a:r>
            <a:endParaRPr lang="en-US" sz="3600" dirty="0">
              <a:latin typeface="MTF Jotted" pitchFamily="2" charset="0"/>
            </a:endParaRPr>
          </a:p>
        </p:txBody>
      </p:sp>
      <p:sp>
        <p:nvSpPr>
          <p:cNvPr id="3" name="Subtitle 2"/>
          <p:cNvSpPr>
            <a:spLocks noGrp="1"/>
          </p:cNvSpPr>
          <p:nvPr>
            <p:ph idx="1"/>
          </p:nvPr>
        </p:nvSpPr>
        <p:spPr>
          <a:xfrm>
            <a:off x="609600" y="1417637"/>
            <a:ext cx="8001000" cy="4678363"/>
          </a:xfrm>
        </p:spPr>
        <p:txBody>
          <a:bodyPr>
            <a:normAutofit fontScale="92500" lnSpcReduction="20000"/>
          </a:bodyPr>
          <a:lstStyle/>
          <a:p>
            <a:pPr>
              <a:buNone/>
            </a:pPr>
            <a:r>
              <a:rPr lang="en-US" sz="1800" dirty="0" smtClean="0">
                <a:solidFill>
                  <a:srgbClr val="080808"/>
                </a:solidFill>
                <a:latin typeface="Century Gothic" pitchFamily="34" charset="0"/>
              </a:rPr>
              <a:t>These cards are designed for people whose speech is unclear. They can use cards like indicate the topic of the message before telling the actual message so that the listener can better guess their intent. E.g., School + ‘</a:t>
            </a:r>
            <a:r>
              <a:rPr lang="en-US" sz="1800" dirty="0" err="1" smtClean="0">
                <a:solidFill>
                  <a:srgbClr val="080808"/>
                </a:solidFill>
                <a:latin typeface="Century Gothic" pitchFamily="34" charset="0"/>
              </a:rPr>
              <a:t>Nobuck</a:t>
            </a:r>
            <a:r>
              <a:rPr lang="en-US" sz="1800" dirty="0" smtClean="0">
                <a:solidFill>
                  <a:srgbClr val="080808"/>
                </a:solidFill>
                <a:latin typeface="Century Gothic" pitchFamily="34" charset="0"/>
              </a:rPr>
              <a:t>’ might be ‘notebook’</a:t>
            </a:r>
          </a:p>
          <a:p>
            <a:pPr>
              <a:buNone/>
            </a:pPr>
            <a:endParaRPr lang="en-US" sz="1200" u="sng" dirty="0" smtClean="0">
              <a:solidFill>
                <a:srgbClr val="080808"/>
              </a:solidFill>
              <a:latin typeface="Century Gothic" pitchFamily="34" charset="0"/>
            </a:endParaRPr>
          </a:p>
          <a:p>
            <a:pPr>
              <a:buNone/>
            </a:pPr>
            <a:r>
              <a:rPr lang="en-US" sz="1800" u="sng" dirty="0" smtClean="0">
                <a:solidFill>
                  <a:srgbClr val="080808"/>
                </a:solidFill>
                <a:latin typeface="Century Gothic" pitchFamily="34" charset="0"/>
              </a:rPr>
              <a:t>Directions</a:t>
            </a:r>
            <a:r>
              <a:rPr lang="en-US" sz="1800" dirty="0" smtClean="0">
                <a:solidFill>
                  <a:srgbClr val="080808"/>
                </a:solidFill>
                <a:latin typeface="Century Gothic" pitchFamily="34" charset="0"/>
              </a:rPr>
              <a:t>:</a:t>
            </a:r>
          </a:p>
          <a:p>
            <a:pPr lvl="1"/>
            <a:r>
              <a:rPr lang="en-US" sz="1600" dirty="0" smtClean="0">
                <a:solidFill>
                  <a:srgbClr val="080808"/>
                </a:solidFill>
                <a:latin typeface="Century Gothic" pitchFamily="34" charset="0"/>
              </a:rPr>
              <a:t>Download &amp; save the file.</a:t>
            </a:r>
          </a:p>
          <a:p>
            <a:pPr lvl="1"/>
            <a:r>
              <a:rPr lang="en-US" sz="1600" dirty="0" smtClean="0">
                <a:solidFill>
                  <a:srgbClr val="080808"/>
                </a:solidFill>
                <a:latin typeface="Century Gothic" pitchFamily="34" charset="0"/>
              </a:rPr>
              <a:t>Modify, as needed. </a:t>
            </a:r>
          </a:p>
          <a:p>
            <a:pPr lvl="1"/>
            <a:r>
              <a:rPr lang="en-US" sz="1600" dirty="0" smtClean="0">
                <a:solidFill>
                  <a:srgbClr val="080808"/>
                </a:solidFill>
                <a:latin typeface="Century Gothic" pitchFamily="34" charset="0"/>
              </a:rPr>
              <a:t>For printing, select the  handout option. Set desired number of slides per page based on the size you want. Print the slide version for a full-sized copy.</a:t>
            </a:r>
          </a:p>
          <a:p>
            <a:pPr lvl="1"/>
            <a:r>
              <a:rPr lang="en-US" sz="1600" dirty="0" smtClean="0">
                <a:solidFill>
                  <a:srgbClr val="080808"/>
                </a:solidFill>
                <a:latin typeface="Century Gothic" pitchFamily="34" charset="0"/>
              </a:rPr>
              <a:t>Print &amp; laminate.</a:t>
            </a:r>
          </a:p>
          <a:p>
            <a:pPr lvl="1"/>
            <a:r>
              <a:rPr lang="en-US" sz="1600" dirty="0" smtClean="0">
                <a:solidFill>
                  <a:srgbClr val="080808"/>
                </a:solidFill>
                <a:latin typeface="Century Gothic" pitchFamily="34" charset="0"/>
              </a:rPr>
              <a:t>Teach the communicator to either spell out</a:t>
            </a:r>
          </a:p>
          <a:p>
            <a:pPr marL="457200" lvl="1" indent="0">
              <a:buNone/>
            </a:pPr>
            <a:r>
              <a:rPr lang="en-US" sz="1600" dirty="0">
                <a:solidFill>
                  <a:srgbClr val="080808"/>
                </a:solidFill>
                <a:latin typeface="Century Gothic" pitchFamily="34" charset="0"/>
              </a:rPr>
              <a:t> </a:t>
            </a:r>
            <a:r>
              <a:rPr lang="en-US" sz="1600" dirty="0" smtClean="0">
                <a:solidFill>
                  <a:srgbClr val="080808"/>
                </a:solidFill>
                <a:latin typeface="Century Gothic" pitchFamily="34" charset="0"/>
              </a:rPr>
              <a:t>    the message OR point to the first letter of</a:t>
            </a:r>
          </a:p>
          <a:p>
            <a:pPr marL="457200" lvl="1" indent="0">
              <a:buNone/>
            </a:pPr>
            <a:r>
              <a:rPr lang="en-US" sz="1600" dirty="0">
                <a:solidFill>
                  <a:srgbClr val="080808"/>
                </a:solidFill>
                <a:latin typeface="Century Gothic" pitchFamily="34" charset="0"/>
              </a:rPr>
              <a:t> </a:t>
            </a:r>
            <a:r>
              <a:rPr lang="en-US" sz="1600" dirty="0" smtClean="0">
                <a:solidFill>
                  <a:srgbClr val="080808"/>
                </a:solidFill>
                <a:latin typeface="Century Gothic" pitchFamily="34" charset="0"/>
              </a:rPr>
              <a:t>    the word they are saying.</a:t>
            </a:r>
          </a:p>
          <a:p>
            <a:pPr marL="457200" lvl="1" indent="0">
              <a:buNone/>
            </a:pPr>
            <a:r>
              <a:rPr lang="en-US" sz="1600" dirty="0" smtClean="0">
                <a:solidFill>
                  <a:srgbClr val="080808"/>
                </a:solidFill>
                <a:latin typeface="Century Gothic" pitchFamily="34" charset="0"/>
              </a:rPr>
              <a:t> </a:t>
            </a:r>
          </a:p>
          <a:p>
            <a:pPr>
              <a:buNone/>
            </a:pPr>
            <a:r>
              <a:rPr lang="en-US" sz="1600" u="sng" dirty="0" smtClean="0">
                <a:solidFill>
                  <a:srgbClr val="080808"/>
                </a:solidFill>
                <a:latin typeface="Century Gothic" pitchFamily="34" charset="0"/>
              </a:rPr>
              <a:t>Attribution</a:t>
            </a:r>
            <a:r>
              <a:rPr lang="en-US" sz="1600" dirty="0" smtClean="0">
                <a:solidFill>
                  <a:srgbClr val="080808"/>
                </a:solidFill>
                <a:latin typeface="Century Gothic" pitchFamily="34" charset="0"/>
              </a:rPr>
              <a:t>: Please feel free to share with families &amp; </a:t>
            </a:r>
          </a:p>
          <a:p>
            <a:pPr>
              <a:buNone/>
            </a:pPr>
            <a:r>
              <a:rPr lang="en-US" sz="1600" dirty="0" smtClean="0">
                <a:solidFill>
                  <a:srgbClr val="080808"/>
                </a:solidFill>
                <a:latin typeface="Century Gothic" pitchFamily="34" charset="0"/>
              </a:rPr>
              <a:t>colleagues using professional standards for attribution.</a:t>
            </a:r>
          </a:p>
          <a:p>
            <a:pPr>
              <a:buNone/>
            </a:pPr>
            <a:r>
              <a:rPr lang="en-US" sz="1600" dirty="0" smtClean="0">
                <a:solidFill>
                  <a:srgbClr val="080808"/>
                </a:solidFill>
                <a:latin typeface="Century Gothic" pitchFamily="34" charset="0"/>
              </a:rPr>
              <a:t>These materials were  </a:t>
            </a:r>
            <a:r>
              <a:rPr lang="en-US" sz="1600" dirty="0">
                <a:solidFill>
                  <a:srgbClr val="080808"/>
                </a:solidFill>
                <a:latin typeface="Century Gothic" pitchFamily="34" charset="0"/>
              </a:rPr>
              <a:t>c</a:t>
            </a:r>
            <a:r>
              <a:rPr lang="en-US" sz="1600" dirty="0" smtClean="0">
                <a:solidFill>
                  <a:srgbClr val="080808"/>
                </a:solidFill>
                <a:latin typeface="Century Gothic" pitchFamily="34" charset="0"/>
              </a:rPr>
              <a:t>reated by PrAACtical AAC</a:t>
            </a:r>
          </a:p>
          <a:p>
            <a:pPr>
              <a:buNone/>
            </a:pPr>
            <a:r>
              <a:rPr lang="en-US" sz="1600" dirty="0" smtClean="0">
                <a:solidFill>
                  <a:srgbClr val="080808"/>
                </a:solidFill>
                <a:latin typeface="Century Gothic" pitchFamily="34" charset="0"/>
              </a:rPr>
              <a:t>(www.PrAACticalAAC.org).</a:t>
            </a:r>
            <a:endParaRPr lang="en-US" sz="1600" dirty="0">
              <a:solidFill>
                <a:srgbClr val="080808"/>
              </a:solidFill>
              <a:latin typeface="Century Gothic" pitchFamily="34" charset="0"/>
            </a:endParaRPr>
          </a:p>
        </p:txBody>
      </p:sp>
      <p:sp>
        <p:nvSpPr>
          <p:cNvPr id="5" name="Footer Placeholder 4"/>
          <p:cNvSpPr>
            <a:spLocks noGrp="1"/>
          </p:cNvSpPr>
          <p:nvPr>
            <p:ph type="ftr" sz="quarter" idx="11"/>
          </p:nvPr>
        </p:nvSpPr>
        <p:spPr/>
        <p:txBody>
          <a:bodyPr/>
          <a:lstStyle/>
          <a:p>
            <a:r>
              <a:rPr lang="en-US" smtClean="0"/>
              <a:t>www.PrAACticalAAC.org</a:t>
            </a:r>
            <a:endParaRPr lang="en-US"/>
          </a:p>
        </p:txBody>
      </p:sp>
      <p:pic>
        <p:nvPicPr>
          <p:cNvPr id="1026" name="Picture 2"/>
          <p:cNvPicPr>
            <a:picLocks noChangeAspect="1" noChangeArrowheads="1"/>
          </p:cNvPicPr>
          <p:nvPr/>
        </p:nvPicPr>
        <p:blipFill>
          <a:blip r:embed="rId3" cstate="print"/>
          <a:srcRect/>
          <a:stretch>
            <a:fillRect/>
          </a:stretch>
        </p:blipFill>
        <p:spPr bwMode="auto">
          <a:xfrm>
            <a:off x="6057900" y="3702392"/>
            <a:ext cx="3086100" cy="3155607"/>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55750" y="0"/>
            <a:ext cx="9199750" cy="6858000"/>
          </a:xfrm>
          <a:prstGeom prst="rect">
            <a:avLst/>
          </a:prstGeom>
          <a:noFill/>
          <a:ln w="9525">
            <a:noFill/>
            <a:miter lim="800000"/>
            <a:headEnd/>
            <a:tailEnd/>
          </a:ln>
          <a:effectLst/>
        </p:spPr>
      </p:pic>
      <p:sp>
        <p:nvSpPr>
          <p:cNvPr id="3" name="Footer Placeholder 2"/>
          <p:cNvSpPr>
            <a:spLocks noGrp="1"/>
          </p:cNvSpPr>
          <p:nvPr>
            <p:ph type="ftr" sz="quarter" idx="11"/>
          </p:nvPr>
        </p:nvSpPr>
        <p:spPr/>
        <p:txBody>
          <a:bodyPr/>
          <a:lstStyle/>
          <a:p>
            <a:r>
              <a:rPr lang="en-US" smtClean="0"/>
              <a:t>www.PrAACticalAAC.org</a:t>
            </a:r>
            <a:endParaRPr lang="en-US"/>
          </a:p>
        </p:txBody>
      </p:sp>
      <p:graphicFrame>
        <p:nvGraphicFramePr>
          <p:cNvPr id="6" name="Table 5"/>
          <p:cNvGraphicFramePr>
            <a:graphicFrameLocks noGrp="1"/>
          </p:cNvGraphicFramePr>
          <p:nvPr>
            <p:extLst>
              <p:ext uri="{D42A27DB-BD31-4B8C-83A1-F6EECF244321}">
                <p14:modId xmlns:p14="http://schemas.microsoft.com/office/powerpoint/2010/main" val="90129289"/>
              </p:ext>
            </p:extLst>
          </p:nvPr>
        </p:nvGraphicFramePr>
        <p:xfrm>
          <a:off x="605887" y="457200"/>
          <a:ext cx="7928514" cy="5751412"/>
        </p:xfrm>
        <a:graphic>
          <a:graphicData uri="http://schemas.openxmlformats.org/drawingml/2006/table">
            <a:tbl>
              <a:tblPr firstRow="1" bandRow="1">
                <a:tableStyleId>{5940675A-B579-460E-94D1-54222C63F5DA}</a:tableStyleId>
              </a:tblPr>
              <a:tblGrid>
                <a:gridCol w="1955938"/>
                <a:gridCol w="1955938"/>
                <a:gridCol w="1955938"/>
                <a:gridCol w="2060700"/>
              </a:tblGrid>
              <a:tr h="1113786">
                <a:tc>
                  <a:txBody>
                    <a:bodyPr/>
                    <a:lstStyle/>
                    <a:p>
                      <a:pPr algn="ctr"/>
                      <a:r>
                        <a:rPr lang="en-US" sz="2800" dirty="0" smtClean="0">
                          <a:latin typeface="Century Gothic" pitchFamily="34" charset="0"/>
                        </a:rPr>
                        <a:t>Person</a:t>
                      </a:r>
                      <a:endParaRPr lang="en-US" sz="2800" dirty="0">
                        <a:latin typeface="Century Gothic" pitchFamily="34" charset="0"/>
                      </a:endParaRPr>
                    </a:p>
                  </a:txBody>
                  <a:tcPr>
                    <a:solidFill>
                      <a:srgbClr val="FFFF99"/>
                    </a:solidFill>
                  </a:tcPr>
                </a:tc>
                <a:tc>
                  <a:txBody>
                    <a:bodyPr/>
                    <a:lstStyle/>
                    <a:p>
                      <a:pPr algn="ctr"/>
                      <a:r>
                        <a:rPr lang="en-US" sz="2800" dirty="0" smtClean="0">
                          <a:latin typeface="Century Gothic" pitchFamily="34" charset="0"/>
                        </a:rPr>
                        <a:t>Place</a:t>
                      </a:r>
                      <a:endParaRPr lang="en-US" sz="2800" dirty="0">
                        <a:latin typeface="Century Gothic" pitchFamily="34" charset="0"/>
                      </a:endParaRPr>
                    </a:p>
                  </a:txBody>
                  <a:tcPr>
                    <a:solidFill>
                      <a:srgbClr val="99FF66"/>
                    </a:solidFill>
                  </a:tcPr>
                </a:tc>
                <a:tc>
                  <a:txBody>
                    <a:bodyPr/>
                    <a:lstStyle/>
                    <a:p>
                      <a:pPr algn="ctr"/>
                      <a:r>
                        <a:rPr lang="en-US" sz="2800" dirty="0" smtClean="0">
                          <a:latin typeface="Century Gothic" pitchFamily="34" charset="0"/>
                        </a:rPr>
                        <a:t>Thing</a:t>
                      </a:r>
                      <a:endParaRPr lang="en-US" sz="2800" dirty="0">
                        <a:latin typeface="Century Gothic" pitchFamily="34" charset="0"/>
                      </a:endParaRPr>
                    </a:p>
                  </a:txBody>
                  <a:tcPr>
                    <a:solidFill>
                      <a:srgbClr val="FFC000"/>
                    </a:solidFill>
                  </a:tcPr>
                </a:tc>
                <a:tc>
                  <a:txBody>
                    <a:bodyPr/>
                    <a:lstStyle/>
                    <a:p>
                      <a:pPr algn="ctr"/>
                      <a:r>
                        <a:rPr lang="en-US" sz="2400" dirty="0" smtClean="0">
                          <a:latin typeface="Century Gothic" pitchFamily="34" charset="0"/>
                        </a:rPr>
                        <a:t>Something Else</a:t>
                      </a:r>
                      <a:endParaRPr lang="en-US" sz="2400" dirty="0">
                        <a:latin typeface="Century Gothic" pitchFamily="34" charset="0"/>
                      </a:endParaRPr>
                    </a:p>
                  </a:txBody>
                  <a:tcPr>
                    <a:solidFill>
                      <a:srgbClr val="FFCCFF"/>
                    </a:solidFill>
                  </a:tcPr>
                </a:tc>
              </a:tr>
              <a:tr h="645289">
                <a:tc>
                  <a:txBody>
                    <a:bodyPr/>
                    <a:lstStyle/>
                    <a:p>
                      <a:pPr marL="342900" indent="-342900" algn="l">
                        <a:buFont typeface="Arial" pitchFamily="34" charset="0"/>
                        <a:buChar char="•"/>
                      </a:pPr>
                      <a:r>
                        <a:rPr lang="en-US" sz="1800" dirty="0" smtClean="0">
                          <a:latin typeface="Century Gothic" pitchFamily="34" charset="0"/>
                        </a:rPr>
                        <a:t>Family</a:t>
                      </a:r>
                      <a:endParaRPr lang="en-US" sz="1800" dirty="0">
                        <a:latin typeface="Century Gothic" pitchFamily="34" charset="0"/>
                      </a:endParaRPr>
                    </a:p>
                  </a:txBody>
                  <a:tcPr>
                    <a:solidFill>
                      <a:srgbClr val="FFFFD1"/>
                    </a:solidFill>
                  </a:tcPr>
                </a:tc>
                <a:tc>
                  <a:txBody>
                    <a:bodyPr/>
                    <a:lstStyle/>
                    <a:p>
                      <a:pPr marL="342900" indent="-342900" algn="l">
                        <a:buFont typeface="Arial" pitchFamily="34" charset="0"/>
                        <a:buChar char="•"/>
                      </a:pPr>
                      <a:r>
                        <a:rPr lang="en-US" sz="1800" dirty="0" smtClean="0">
                          <a:latin typeface="Century Gothic" pitchFamily="34" charset="0"/>
                        </a:rPr>
                        <a:t>Home</a:t>
                      </a:r>
                      <a:endParaRPr lang="en-US" sz="1800" dirty="0">
                        <a:latin typeface="Century Gothic" pitchFamily="34" charset="0"/>
                      </a:endParaRPr>
                    </a:p>
                  </a:txBody>
                  <a:tcPr>
                    <a:solidFill>
                      <a:srgbClr val="C7FFAB"/>
                    </a:solidFill>
                  </a:tcPr>
                </a:tc>
                <a:tc>
                  <a:txBody>
                    <a:bodyPr/>
                    <a:lstStyle/>
                    <a:p>
                      <a:pPr marL="342900" indent="-342900" algn="l">
                        <a:buFont typeface="Arial" pitchFamily="34" charset="0"/>
                        <a:buChar char="•"/>
                      </a:pPr>
                      <a:r>
                        <a:rPr lang="en-US" sz="1800" dirty="0" smtClean="0">
                          <a:latin typeface="Century Gothic" pitchFamily="34" charset="0"/>
                        </a:rPr>
                        <a:t>Looks</a:t>
                      </a:r>
                      <a:r>
                        <a:rPr lang="en-US" sz="1800" baseline="0" dirty="0" smtClean="0">
                          <a:latin typeface="Century Gothic" pitchFamily="34" charset="0"/>
                        </a:rPr>
                        <a:t> like</a:t>
                      </a:r>
                      <a:endParaRPr lang="en-US" sz="1800" dirty="0">
                        <a:latin typeface="Century Gothic" pitchFamily="34" charset="0"/>
                      </a:endParaRPr>
                    </a:p>
                  </a:txBody>
                  <a:tcPr>
                    <a:solidFill>
                      <a:srgbClr val="FFE285"/>
                    </a:solidFill>
                  </a:tcPr>
                </a:tc>
                <a:tc>
                  <a:txBody>
                    <a:bodyPr/>
                    <a:lstStyle/>
                    <a:p>
                      <a:pPr marL="342900" indent="-342900" algn="l">
                        <a:buFont typeface="Arial" pitchFamily="34" charset="0"/>
                        <a:buChar char="•"/>
                      </a:pPr>
                      <a:r>
                        <a:rPr lang="en-US" sz="1800" dirty="0" smtClean="0">
                          <a:latin typeface="Century Gothic" pitchFamily="34" charset="0"/>
                        </a:rPr>
                        <a:t>Important</a:t>
                      </a:r>
                      <a:endParaRPr lang="en-US" sz="1800" dirty="0">
                        <a:latin typeface="Century Gothic" pitchFamily="34" charset="0"/>
                      </a:endParaRPr>
                    </a:p>
                  </a:txBody>
                  <a:tcPr>
                    <a:solidFill>
                      <a:srgbClr val="FFEFFF"/>
                    </a:solidFill>
                  </a:tcPr>
                </a:tc>
              </a:tr>
              <a:tr h="685490">
                <a:tc>
                  <a:txBody>
                    <a:bodyPr/>
                    <a:lstStyle/>
                    <a:p>
                      <a:pPr marL="342900" indent="-342900" algn="l">
                        <a:buFont typeface="Arial" pitchFamily="34" charset="0"/>
                        <a:buChar char="•"/>
                      </a:pPr>
                      <a:r>
                        <a:rPr lang="en-US" sz="1800" dirty="0" smtClean="0">
                          <a:latin typeface="Century Gothic" pitchFamily="34" charset="0"/>
                        </a:rPr>
                        <a:t>Friend</a:t>
                      </a:r>
                      <a:endParaRPr lang="en-US" sz="1800" dirty="0">
                        <a:latin typeface="Century Gothic" pitchFamily="34" charset="0"/>
                      </a:endParaRPr>
                    </a:p>
                  </a:txBody>
                  <a:tcPr>
                    <a:solidFill>
                      <a:srgbClr val="FFFFD1"/>
                    </a:solidFill>
                  </a:tcPr>
                </a:tc>
                <a:tc>
                  <a:txBody>
                    <a:bodyPr/>
                    <a:lstStyle/>
                    <a:p>
                      <a:pPr marL="342900" indent="-342900" algn="l">
                        <a:buFont typeface="Arial" pitchFamily="34" charset="0"/>
                        <a:buChar char="•"/>
                      </a:pPr>
                      <a:r>
                        <a:rPr lang="en-US" sz="1800" dirty="0" smtClean="0">
                          <a:latin typeface="Century Gothic" pitchFamily="34" charset="0"/>
                        </a:rPr>
                        <a:t>School</a:t>
                      </a:r>
                      <a:endParaRPr lang="en-US" sz="1800" dirty="0">
                        <a:latin typeface="Century Gothic" pitchFamily="34" charset="0"/>
                      </a:endParaRPr>
                    </a:p>
                  </a:txBody>
                  <a:tcPr>
                    <a:solidFill>
                      <a:srgbClr val="C7FFAB"/>
                    </a:solidFill>
                  </a:tcPr>
                </a:tc>
                <a:tc>
                  <a:txBody>
                    <a:bodyPr/>
                    <a:lstStyle/>
                    <a:p>
                      <a:pPr marL="342900" indent="-342900" algn="l">
                        <a:buFont typeface="Arial" pitchFamily="34" charset="0"/>
                        <a:buChar char="•"/>
                      </a:pPr>
                      <a:r>
                        <a:rPr lang="en-US" sz="1800" dirty="0" smtClean="0">
                          <a:latin typeface="Century Gothic" pitchFamily="34" charset="0"/>
                        </a:rPr>
                        <a:t>Used</a:t>
                      </a:r>
                      <a:r>
                        <a:rPr lang="en-US" sz="1800" baseline="0" dirty="0" smtClean="0">
                          <a:latin typeface="Century Gothic" pitchFamily="34" charset="0"/>
                        </a:rPr>
                        <a:t> for</a:t>
                      </a:r>
                      <a:endParaRPr lang="en-US" sz="1800" dirty="0">
                        <a:latin typeface="Century Gothic" pitchFamily="34" charset="0"/>
                      </a:endParaRPr>
                    </a:p>
                  </a:txBody>
                  <a:tcPr>
                    <a:solidFill>
                      <a:srgbClr val="FFE285"/>
                    </a:solidFill>
                  </a:tcPr>
                </a:tc>
                <a:tc>
                  <a:txBody>
                    <a:bodyPr/>
                    <a:lstStyle/>
                    <a:p>
                      <a:pPr marL="342900" indent="-342900" algn="l">
                        <a:buFont typeface="Arial" pitchFamily="34" charset="0"/>
                        <a:buChar char="•"/>
                      </a:pPr>
                      <a:r>
                        <a:rPr lang="en-US" sz="1800" dirty="0" smtClean="0">
                          <a:latin typeface="Century Gothic" pitchFamily="34" charset="0"/>
                        </a:rPr>
                        <a:t>Not Important</a:t>
                      </a:r>
                      <a:endParaRPr lang="en-US" sz="1800" dirty="0">
                        <a:latin typeface="Century Gothic" pitchFamily="34" charset="0"/>
                      </a:endParaRPr>
                    </a:p>
                  </a:txBody>
                  <a:tcPr>
                    <a:solidFill>
                      <a:srgbClr val="FFEFFF"/>
                    </a:solidFill>
                  </a:tcPr>
                </a:tc>
              </a:tr>
              <a:tr h="685490">
                <a:tc>
                  <a:txBody>
                    <a:bodyPr/>
                    <a:lstStyle/>
                    <a:p>
                      <a:pPr marL="342900" indent="-342900" algn="l">
                        <a:buFont typeface="Arial" pitchFamily="34" charset="0"/>
                        <a:buChar char="•"/>
                      </a:pPr>
                      <a:r>
                        <a:rPr lang="en-US" sz="1800" dirty="0" smtClean="0">
                          <a:latin typeface="Century Gothic" pitchFamily="34" charset="0"/>
                        </a:rPr>
                        <a:t>Someone else</a:t>
                      </a:r>
                      <a:endParaRPr lang="en-US" sz="1800" dirty="0">
                        <a:latin typeface="Century Gothic" pitchFamily="34" charset="0"/>
                      </a:endParaRPr>
                    </a:p>
                  </a:txBody>
                  <a:tcPr>
                    <a:solidFill>
                      <a:srgbClr val="FFFFD1"/>
                    </a:solidFill>
                  </a:tcPr>
                </a:tc>
                <a:tc>
                  <a:txBody>
                    <a:bodyPr/>
                    <a:lstStyle/>
                    <a:p>
                      <a:pPr marL="342900" indent="-342900" algn="l">
                        <a:buFont typeface="Arial" pitchFamily="34" charset="0"/>
                        <a:buChar char="•"/>
                      </a:pPr>
                      <a:r>
                        <a:rPr lang="en-US" sz="1800" dirty="0" smtClean="0">
                          <a:latin typeface="Century Gothic" pitchFamily="34" charset="0"/>
                        </a:rPr>
                        <a:t>Somewhere</a:t>
                      </a:r>
                      <a:r>
                        <a:rPr lang="en-US" sz="1800" baseline="0" dirty="0" smtClean="0">
                          <a:latin typeface="Century Gothic" pitchFamily="34" charset="0"/>
                        </a:rPr>
                        <a:t> else</a:t>
                      </a:r>
                      <a:endParaRPr lang="en-US" sz="1800" dirty="0">
                        <a:latin typeface="Century Gothic" pitchFamily="34" charset="0"/>
                      </a:endParaRPr>
                    </a:p>
                  </a:txBody>
                  <a:tcPr>
                    <a:solidFill>
                      <a:srgbClr val="C7FFAB"/>
                    </a:solidFill>
                  </a:tcPr>
                </a:tc>
                <a:tc>
                  <a:txBody>
                    <a:bodyPr/>
                    <a:lstStyle/>
                    <a:p>
                      <a:pPr marL="342900" indent="-342900" algn="l">
                        <a:buFont typeface="Arial" pitchFamily="34" charset="0"/>
                        <a:buChar char="•"/>
                      </a:pPr>
                      <a:r>
                        <a:rPr lang="en-US" sz="1800" dirty="0" smtClean="0">
                          <a:latin typeface="Century Gothic" pitchFamily="34" charset="0"/>
                        </a:rPr>
                        <a:t>Something else</a:t>
                      </a:r>
                      <a:endParaRPr lang="en-US" sz="1800" dirty="0">
                        <a:latin typeface="Century Gothic" pitchFamily="34" charset="0"/>
                      </a:endParaRPr>
                    </a:p>
                  </a:txBody>
                  <a:tcPr>
                    <a:solidFill>
                      <a:srgbClr val="FFE285"/>
                    </a:solidFill>
                  </a:tcPr>
                </a:tc>
                <a:tc>
                  <a:txBody>
                    <a:bodyPr/>
                    <a:lstStyle/>
                    <a:p>
                      <a:pPr marL="342900" indent="-342900" algn="l">
                        <a:buFont typeface="Arial" pitchFamily="34" charset="0"/>
                        <a:buChar char="•"/>
                      </a:pPr>
                      <a:r>
                        <a:rPr lang="en-US" sz="1800" dirty="0" smtClean="0">
                          <a:latin typeface="Century Gothic" pitchFamily="34" charset="0"/>
                        </a:rPr>
                        <a:t>I don’t know.</a:t>
                      </a:r>
                      <a:endParaRPr lang="en-US" sz="1800" dirty="0">
                        <a:latin typeface="Century Gothic" pitchFamily="34" charset="0"/>
                      </a:endParaRPr>
                    </a:p>
                  </a:txBody>
                  <a:tcPr>
                    <a:solidFill>
                      <a:srgbClr val="FFEFFF"/>
                    </a:solidFill>
                  </a:tcPr>
                </a:tc>
              </a:tr>
              <a:tr h="645289">
                <a:tc>
                  <a:txBody>
                    <a:bodyPr/>
                    <a:lstStyle/>
                    <a:p>
                      <a:pPr algn="ctr"/>
                      <a:r>
                        <a:rPr lang="en-US" sz="2800" dirty="0" smtClean="0">
                          <a:latin typeface="Century Gothic" pitchFamily="34" charset="0"/>
                        </a:rPr>
                        <a:t>Feeling</a:t>
                      </a:r>
                      <a:endParaRPr lang="en-US" sz="2800" dirty="0">
                        <a:latin typeface="Century Gothic" pitchFamily="34" charset="0"/>
                      </a:endParaRPr>
                    </a:p>
                  </a:txBody>
                  <a:tcPr>
                    <a:solidFill>
                      <a:srgbClr val="C5C5FF"/>
                    </a:solidFill>
                  </a:tcPr>
                </a:tc>
                <a:tc>
                  <a:txBody>
                    <a:bodyPr/>
                    <a:lstStyle/>
                    <a:p>
                      <a:pPr algn="ctr"/>
                      <a:r>
                        <a:rPr lang="en-US" sz="2800" dirty="0" smtClean="0">
                          <a:latin typeface="Century Gothic" pitchFamily="34" charset="0"/>
                        </a:rPr>
                        <a:t>Time</a:t>
                      </a:r>
                      <a:endParaRPr lang="en-US" sz="2800" dirty="0">
                        <a:latin typeface="Century Gothic" pitchFamily="34" charset="0"/>
                      </a:endParaRPr>
                    </a:p>
                  </a:txBody>
                  <a:tcPr>
                    <a:solidFill>
                      <a:srgbClr val="25C6FF"/>
                    </a:solidFill>
                  </a:tcPr>
                </a:tc>
                <a:tc>
                  <a:txBody>
                    <a:bodyPr/>
                    <a:lstStyle/>
                    <a:p>
                      <a:pPr algn="ctr"/>
                      <a:r>
                        <a:rPr lang="en-US" sz="2800" dirty="0" smtClean="0">
                          <a:latin typeface="Century Gothic" pitchFamily="34" charset="0"/>
                        </a:rPr>
                        <a:t>Medical</a:t>
                      </a:r>
                      <a:endParaRPr lang="en-US" sz="2800" dirty="0">
                        <a:latin typeface="Century Gothic" pitchFamily="34" charset="0"/>
                      </a:endParaRPr>
                    </a:p>
                  </a:txBody>
                  <a:tcPr/>
                </a:tc>
                <a:tc>
                  <a:txBody>
                    <a:bodyPr/>
                    <a:lstStyle/>
                    <a:p>
                      <a:pPr algn="ctr"/>
                      <a:r>
                        <a:rPr lang="en-US" sz="2800" dirty="0" smtClean="0">
                          <a:latin typeface="Century Gothic" pitchFamily="34" charset="0"/>
                        </a:rPr>
                        <a:t>Problem</a:t>
                      </a:r>
                      <a:endParaRPr lang="en-US" sz="2800" dirty="0">
                        <a:latin typeface="Century Gothic" pitchFamily="34" charset="0"/>
                      </a:endParaRPr>
                    </a:p>
                  </a:txBody>
                  <a:tcPr>
                    <a:solidFill>
                      <a:srgbClr val="FF0000"/>
                    </a:solidFill>
                  </a:tcPr>
                </a:tc>
              </a:tr>
              <a:tr h="645289">
                <a:tc>
                  <a:txBody>
                    <a:bodyPr/>
                    <a:lstStyle/>
                    <a:p>
                      <a:pPr marL="457200" indent="-457200" algn="l">
                        <a:buFont typeface="Arial" pitchFamily="34" charset="0"/>
                        <a:buChar char="•"/>
                      </a:pPr>
                      <a:r>
                        <a:rPr lang="en-US" sz="1800" dirty="0" smtClean="0">
                          <a:latin typeface="Century Gothic" pitchFamily="34" charset="0"/>
                        </a:rPr>
                        <a:t>Good</a:t>
                      </a:r>
                      <a:endParaRPr lang="en-US" sz="1800" dirty="0">
                        <a:latin typeface="Century Gothic" pitchFamily="34" charset="0"/>
                      </a:endParaRPr>
                    </a:p>
                  </a:txBody>
                  <a:tcPr>
                    <a:solidFill>
                      <a:srgbClr val="E7E7FF"/>
                    </a:solidFill>
                  </a:tcPr>
                </a:tc>
                <a:tc>
                  <a:txBody>
                    <a:bodyPr/>
                    <a:lstStyle/>
                    <a:p>
                      <a:pPr marL="457200" indent="-457200" algn="l">
                        <a:buFont typeface="Arial" pitchFamily="34" charset="0"/>
                        <a:buChar char="•"/>
                      </a:pPr>
                      <a:r>
                        <a:rPr lang="en-US" sz="1800" dirty="0" smtClean="0">
                          <a:latin typeface="Century Gothic" pitchFamily="34" charset="0"/>
                        </a:rPr>
                        <a:t>Now</a:t>
                      </a:r>
                      <a:endParaRPr lang="en-US" sz="1800" dirty="0">
                        <a:latin typeface="Century Gothic" pitchFamily="34" charset="0"/>
                      </a:endParaRPr>
                    </a:p>
                  </a:txBody>
                  <a:tcPr>
                    <a:solidFill>
                      <a:srgbClr val="AFEAFF"/>
                    </a:solidFill>
                  </a:tcPr>
                </a:tc>
                <a:tc>
                  <a:txBody>
                    <a:bodyPr/>
                    <a:lstStyle/>
                    <a:p>
                      <a:pPr marL="457200" indent="-457200" algn="l">
                        <a:buFont typeface="Arial" pitchFamily="34" charset="0"/>
                        <a:buChar char="•"/>
                      </a:pPr>
                      <a:r>
                        <a:rPr lang="en-US" sz="1800" dirty="0" smtClean="0">
                          <a:latin typeface="Century Gothic" pitchFamily="34" charset="0"/>
                        </a:rPr>
                        <a:t>Pain</a:t>
                      </a:r>
                      <a:endParaRPr lang="en-US" sz="1800" dirty="0">
                        <a:latin typeface="Century Gothic" pitchFamily="34" charset="0"/>
                      </a:endParaRPr>
                    </a:p>
                  </a:txBody>
                  <a:tcPr/>
                </a:tc>
                <a:tc>
                  <a:txBody>
                    <a:bodyPr/>
                    <a:lstStyle/>
                    <a:p>
                      <a:pPr marL="457200" indent="-457200" algn="l">
                        <a:buFont typeface="Arial" pitchFamily="34" charset="0"/>
                        <a:buChar char="•"/>
                      </a:pPr>
                      <a:r>
                        <a:rPr lang="en-US" sz="1800" dirty="0" smtClean="0">
                          <a:latin typeface="Century Gothic" pitchFamily="34" charset="0"/>
                        </a:rPr>
                        <a:t>Health</a:t>
                      </a:r>
                      <a:endParaRPr lang="en-US" sz="1800" dirty="0">
                        <a:latin typeface="Century Gothic" pitchFamily="34" charset="0"/>
                      </a:endParaRPr>
                    </a:p>
                  </a:txBody>
                  <a:tcPr>
                    <a:solidFill>
                      <a:srgbClr val="FF8585"/>
                    </a:solidFill>
                  </a:tcPr>
                </a:tc>
              </a:tr>
              <a:tr h="645289">
                <a:tc>
                  <a:txBody>
                    <a:bodyPr/>
                    <a:lstStyle/>
                    <a:p>
                      <a:pPr marL="457200" indent="-457200" algn="l">
                        <a:buFont typeface="Arial" pitchFamily="34" charset="0"/>
                        <a:buChar char="•"/>
                      </a:pPr>
                      <a:r>
                        <a:rPr lang="en-US" sz="1800" dirty="0" smtClean="0">
                          <a:latin typeface="Century Gothic" pitchFamily="34" charset="0"/>
                        </a:rPr>
                        <a:t>Bad</a:t>
                      </a:r>
                      <a:endParaRPr lang="en-US" sz="1800" dirty="0">
                        <a:latin typeface="Century Gothic" pitchFamily="34" charset="0"/>
                      </a:endParaRPr>
                    </a:p>
                  </a:txBody>
                  <a:tcPr>
                    <a:solidFill>
                      <a:srgbClr val="E7E7FF"/>
                    </a:solidFill>
                  </a:tcPr>
                </a:tc>
                <a:tc>
                  <a:txBody>
                    <a:bodyPr/>
                    <a:lstStyle/>
                    <a:p>
                      <a:pPr marL="457200" indent="-457200" algn="l">
                        <a:buFont typeface="Arial" pitchFamily="34" charset="0"/>
                        <a:buChar char="•"/>
                      </a:pPr>
                      <a:r>
                        <a:rPr lang="en-US" sz="1800" dirty="0" smtClean="0">
                          <a:latin typeface="Century Gothic" pitchFamily="34" charset="0"/>
                        </a:rPr>
                        <a:t>Later</a:t>
                      </a:r>
                      <a:endParaRPr lang="en-US" sz="1800" dirty="0">
                        <a:latin typeface="Century Gothic" pitchFamily="34" charset="0"/>
                      </a:endParaRPr>
                    </a:p>
                  </a:txBody>
                  <a:tcPr>
                    <a:solidFill>
                      <a:srgbClr val="AFEAFF"/>
                    </a:solidFill>
                  </a:tcPr>
                </a:tc>
                <a:tc>
                  <a:txBody>
                    <a:bodyPr/>
                    <a:lstStyle/>
                    <a:p>
                      <a:pPr marL="457200" indent="-457200" algn="l">
                        <a:buFont typeface="Arial" pitchFamily="34" charset="0"/>
                        <a:buChar char="•"/>
                      </a:pPr>
                      <a:r>
                        <a:rPr lang="en-US" sz="1800" dirty="0" smtClean="0">
                          <a:latin typeface="Century Gothic" pitchFamily="34" charset="0"/>
                        </a:rPr>
                        <a:t>Medicine</a:t>
                      </a:r>
                      <a:endParaRPr lang="en-US" sz="1800" dirty="0">
                        <a:latin typeface="Century Gothic" pitchFamily="34" charset="0"/>
                      </a:endParaRPr>
                    </a:p>
                  </a:txBody>
                  <a:tcPr/>
                </a:tc>
                <a:tc>
                  <a:txBody>
                    <a:bodyPr/>
                    <a:lstStyle/>
                    <a:p>
                      <a:pPr marL="457200" indent="-457200" algn="l">
                        <a:buFont typeface="Arial" pitchFamily="34" charset="0"/>
                        <a:buChar char="•"/>
                      </a:pPr>
                      <a:r>
                        <a:rPr lang="en-US" sz="1500" dirty="0" smtClean="0">
                          <a:latin typeface="Century Gothic" pitchFamily="34" charset="0"/>
                        </a:rPr>
                        <a:t>Appointment</a:t>
                      </a:r>
                      <a:endParaRPr lang="en-US" sz="1500" dirty="0">
                        <a:latin typeface="Century Gothic" pitchFamily="34" charset="0"/>
                      </a:endParaRPr>
                    </a:p>
                  </a:txBody>
                  <a:tcPr>
                    <a:solidFill>
                      <a:srgbClr val="FF8585"/>
                    </a:solidFill>
                  </a:tcPr>
                </a:tc>
              </a:tr>
              <a:tr h="685490">
                <a:tc>
                  <a:txBody>
                    <a:bodyPr/>
                    <a:lstStyle/>
                    <a:p>
                      <a:pPr marL="457200" indent="-457200" algn="l">
                        <a:buFont typeface="Arial" pitchFamily="34" charset="0"/>
                        <a:buChar char="•"/>
                      </a:pPr>
                      <a:r>
                        <a:rPr lang="en-US" sz="1800" dirty="0" smtClean="0">
                          <a:latin typeface="Century Gothic" pitchFamily="34" charset="0"/>
                        </a:rPr>
                        <a:t>Something else</a:t>
                      </a:r>
                      <a:endParaRPr lang="en-US" sz="1800" dirty="0">
                        <a:latin typeface="Century Gothic" pitchFamily="34" charset="0"/>
                      </a:endParaRPr>
                    </a:p>
                  </a:txBody>
                  <a:tcPr>
                    <a:solidFill>
                      <a:srgbClr val="E7E7FF"/>
                    </a:solidFill>
                  </a:tcPr>
                </a:tc>
                <a:tc>
                  <a:txBody>
                    <a:bodyPr/>
                    <a:lstStyle/>
                    <a:p>
                      <a:pPr marL="457200" indent="-457200" algn="l">
                        <a:buFont typeface="Arial" pitchFamily="34" charset="0"/>
                        <a:buChar char="•"/>
                      </a:pPr>
                      <a:r>
                        <a:rPr lang="en-US" sz="1800" dirty="0" smtClean="0">
                          <a:latin typeface="Century Gothic" pitchFamily="34" charset="0"/>
                        </a:rPr>
                        <a:t>Past</a:t>
                      </a:r>
                      <a:endParaRPr lang="en-US" sz="1800" dirty="0">
                        <a:latin typeface="Century Gothic" pitchFamily="34" charset="0"/>
                      </a:endParaRPr>
                    </a:p>
                  </a:txBody>
                  <a:tcPr>
                    <a:solidFill>
                      <a:srgbClr val="AFEAFF"/>
                    </a:solidFill>
                  </a:tcPr>
                </a:tc>
                <a:tc>
                  <a:txBody>
                    <a:bodyPr/>
                    <a:lstStyle/>
                    <a:p>
                      <a:pPr marL="457200" indent="-457200" algn="l">
                        <a:buFont typeface="Arial" pitchFamily="34" charset="0"/>
                        <a:buChar char="•"/>
                      </a:pPr>
                      <a:r>
                        <a:rPr lang="en-US" sz="1800" dirty="0" smtClean="0">
                          <a:latin typeface="Century Gothic" pitchFamily="34" charset="0"/>
                        </a:rPr>
                        <a:t>Something else</a:t>
                      </a:r>
                      <a:endParaRPr lang="en-US" sz="1800" dirty="0">
                        <a:latin typeface="Century Gothic" pitchFamily="34" charset="0"/>
                      </a:endParaRPr>
                    </a:p>
                  </a:txBody>
                  <a:tcPr/>
                </a:tc>
                <a:tc>
                  <a:txBody>
                    <a:bodyPr/>
                    <a:lstStyle/>
                    <a:p>
                      <a:pPr marL="457200" indent="-457200" algn="l">
                        <a:buFont typeface="Arial" pitchFamily="34" charset="0"/>
                        <a:buChar char="•"/>
                      </a:pPr>
                      <a:r>
                        <a:rPr lang="en-US" sz="1800" dirty="0" smtClean="0">
                          <a:latin typeface="Century Gothic" pitchFamily="34" charset="0"/>
                        </a:rPr>
                        <a:t>Something else</a:t>
                      </a:r>
                      <a:endParaRPr lang="en-US" sz="1800" dirty="0">
                        <a:latin typeface="Century Gothic" pitchFamily="34" charset="0"/>
                      </a:endParaRPr>
                    </a:p>
                  </a:txBody>
                  <a:tcPr>
                    <a:solidFill>
                      <a:srgbClr val="FF8585"/>
                    </a:solid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55750" y="0"/>
            <a:ext cx="9199750" cy="6858000"/>
          </a:xfrm>
          <a:prstGeom prst="rect">
            <a:avLst/>
          </a:prstGeom>
          <a:noFill/>
          <a:ln w="9525">
            <a:noFill/>
            <a:miter lim="800000"/>
            <a:headEnd/>
            <a:tailEnd/>
          </a:ln>
          <a:effectLst/>
        </p:spPr>
      </p:pic>
      <p:sp>
        <p:nvSpPr>
          <p:cNvPr id="3" name="Footer Placeholder 2"/>
          <p:cNvSpPr>
            <a:spLocks noGrp="1"/>
          </p:cNvSpPr>
          <p:nvPr>
            <p:ph type="ftr" sz="quarter" idx="11"/>
          </p:nvPr>
        </p:nvSpPr>
        <p:spPr/>
        <p:txBody>
          <a:bodyPr/>
          <a:lstStyle/>
          <a:p>
            <a:r>
              <a:rPr lang="en-US" smtClean="0"/>
              <a:t>www.PrAACticalAAC.org</a:t>
            </a:r>
            <a:endParaRPr lang="en-US"/>
          </a:p>
        </p:txBody>
      </p:sp>
      <p:graphicFrame>
        <p:nvGraphicFramePr>
          <p:cNvPr id="6" name="Table 5"/>
          <p:cNvGraphicFramePr>
            <a:graphicFrameLocks noGrp="1"/>
          </p:cNvGraphicFramePr>
          <p:nvPr>
            <p:extLst>
              <p:ext uri="{D42A27DB-BD31-4B8C-83A1-F6EECF244321}">
                <p14:modId xmlns:p14="http://schemas.microsoft.com/office/powerpoint/2010/main" val="4270014619"/>
              </p:ext>
            </p:extLst>
          </p:nvPr>
        </p:nvGraphicFramePr>
        <p:xfrm>
          <a:off x="657923" y="609600"/>
          <a:ext cx="7876476" cy="5638799"/>
        </p:xfrm>
        <a:graphic>
          <a:graphicData uri="http://schemas.openxmlformats.org/drawingml/2006/table">
            <a:tbl>
              <a:tblPr firstRow="1" bandRow="1">
                <a:tableStyleId>{5940675A-B579-460E-94D1-54222C63F5DA}</a:tableStyleId>
              </a:tblPr>
              <a:tblGrid>
                <a:gridCol w="1969119"/>
                <a:gridCol w="1969119"/>
                <a:gridCol w="1969119"/>
                <a:gridCol w="1969119"/>
              </a:tblGrid>
              <a:tr h="1091979">
                <a:tc>
                  <a:txBody>
                    <a:bodyPr/>
                    <a:lstStyle/>
                    <a:p>
                      <a:pPr algn="ctr"/>
                      <a:r>
                        <a:rPr lang="en-US" sz="2800" dirty="0" smtClean="0">
                          <a:latin typeface="Century Gothic" pitchFamily="34" charset="0"/>
                        </a:rPr>
                        <a:t>Person</a:t>
                      </a:r>
                      <a:endParaRPr lang="en-US" sz="2800" dirty="0">
                        <a:latin typeface="Century Gothic" pitchFamily="34" charset="0"/>
                      </a:endParaRPr>
                    </a:p>
                  </a:txBody>
                  <a:tcPr>
                    <a:solidFill>
                      <a:schemeClr val="bg1"/>
                    </a:solidFill>
                  </a:tcPr>
                </a:tc>
                <a:tc>
                  <a:txBody>
                    <a:bodyPr/>
                    <a:lstStyle/>
                    <a:p>
                      <a:pPr algn="ctr"/>
                      <a:r>
                        <a:rPr lang="en-US" sz="2800" dirty="0" smtClean="0">
                          <a:latin typeface="Century Gothic" pitchFamily="34" charset="0"/>
                        </a:rPr>
                        <a:t>Place</a:t>
                      </a:r>
                      <a:endParaRPr lang="en-US" sz="2800" dirty="0">
                        <a:latin typeface="Century Gothic" pitchFamily="34" charset="0"/>
                      </a:endParaRPr>
                    </a:p>
                  </a:txBody>
                  <a:tcPr>
                    <a:solidFill>
                      <a:schemeClr val="bg1"/>
                    </a:solidFill>
                  </a:tcPr>
                </a:tc>
                <a:tc>
                  <a:txBody>
                    <a:bodyPr/>
                    <a:lstStyle/>
                    <a:p>
                      <a:pPr algn="ctr"/>
                      <a:r>
                        <a:rPr lang="en-US" sz="2800" dirty="0" smtClean="0">
                          <a:latin typeface="Century Gothic" pitchFamily="34" charset="0"/>
                        </a:rPr>
                        <a:t>Thing</a:t>
                      </a:r>
                      <a:endParaRPr lang="en-US" sz="2800" dirty="0">
                        <a:latin typeface="Century Gothic" pitchFamily="34" charset="0"/>
                      </a:endParaRPr>
                    </a:p>
                  </a:txBody>
                  <a:tcPr/>
                </a:tc>
                <a:tc>
                  <a:txBody>
                    <a:bodyPr/>
                    <a:lstStyle/>
                    <a:p>
                      <a:pPr algn="ctr"/>
                      <a:r>
                        <a:rPr lang="en-US" sz="2400" dirty="0" smtClean="0">
                          <a:latin typeface="Century Gothic" pitchFamily="34" charset="0"/>
                        </a:rPr>
                        <a:t>Something Else</a:t>
                      </a:r>
                      <a:endParaRPr lang="en-US" sz="2400" dirty="0">
                        <a:latin typeface="Century Gothic" pitchFamily="34" charset="0"/>
                      </a:endParaRPr>
                    </a:p>
                  </a:txBody>
                  <a:tcPr/>
                </a:tc>
              </a:tr>
              <a:tr h="632654">
                <a:tc>
                  <a:txBody>
                    <a:bodyPr/>
                    <a:lstStyle/>
                    <a:p>
                      <a:pPr marL="342900" indent="-342900" algn="l">
                        <a:buFont typeface="Arial" pitchFamily="34" charset="0"/>
                        <a:buChar char="•"/>
                      </a:pPr>
                      <a:r>
                        <a:rPr lang="en-US" sz="1800" dirty="0" smtClean="0">
                          <a:latin typeface="Century Gothic" pitchFamily="34" charset="0"/>
                        </a:rPr>
                        <a:t>Family</a:t>
                      </a:r>
                      <a:endParaRPr lang="en-US" sz="1800" dirty="0">
                        <a:latin typeface="Century Gothic" pitchFamily="34" charset="0"/>
                      </a:endParaRPr>
                    </a:p>
                  </a:txBody>
                  <a:tcPr>
                    <a:solidFill>
                      <a:schemeClr val="bg1"/>
                    </a:solidFill>
                  </a:tcPr>
                </a:tc>
                <a:tc>
                  <a:txBody>
                    <a:bodyPr/>
                    <a:lstStyle/>
                    <a:p>
                      <a:pPr marL="342900" indent="-342900" algn="l">
                        <a:buFont typeface="Arial" pitchFamily="34" charset="0"/>
                        <a:buChar char="•"/>
                      </a:pPr>
                      <a:r>
                        <a:rPr lang="en-US" sz="1800" dirty="0" smtClean="0">
                          <a:latin typeface="Century Gothic" pitchFamily="34" charset="0"/>
                        </a:rPr>
                        <a:t>Home</a:t>
                      </a:r>
                      <a:endParaRPr lang="en-US" sz="1800" dirty="0">
                        <a:latin typeface="Century Gothic" pitchFamily="34" charset="0"/>
                      </a:endParaRPr>
                    </a:p>
                  </a:txBody>
                  <a:tcPr>
                    <a:solidFill>
                      <a:schemeClr val="bg1"/>
                    </a:solidFill>
                  </a:tcPr>
                </a:tc>
                <a:tc>
                  <a:txBody>
                    <a:bodyPr/>
                    <a:lstStyle/>
                    <a:p>
                      <a:pPr marL="342900" indent="-342900" algn="l">
                        <a:buFont typeface="Arial" pitchFamily="34" charset="0"/>
                        <a:buChar char="•"/>
                      </a:pPr>
                      <a:r>
                        <a:rPr lang="en-US" sz="1800" dirty="0" smtClean="0">
                          <a:latin typeface="Century Gothic" pitchFamily="34" charset="0"/>
                        </a:rPr>
                        <a:t>Looks</a:t>
                      </a:r>
                      <a:r>
                        <a:rPr lang="en-US" sz="1800" baseline="0" dirty="0" smtClean="0">
                          <a:latin typeface="Century Gothic" pitchFamily="34" charset="0"/>
                        </a:rPr>
                        <a:t> like</a:t>
                      </a:r>
                      <a:endParaRPr lang="en-US" sz="1800" dirty="0">
                        <a:latin typeface="Century Gothic" pitchFamily="34" charset="0"/>
                      </a:endParaRPr>
                    </a:p>
                  </a:txBody>
                  <a:tcPr/>
                </a:tc>
                <a:tc>
                  <a:txBody>
                    <a:bodyPr/>
                    <a:lstStyle/>
                    <a:p>
                      <a:pPr marL="342900" indent="-342900" algn="l">
                        <a:buFont typeface="Arial" pitchFamily="34" charset="0"/>
                        <a:buChar char="•"/>
                      </a:pPr>
                      <a:r>
                        <a:rPr lang="en-US" sz="1800" dirty="0" smtClean="0">
                          <a:latin typeface="Century Gothic" pitchFamily="34" charset="0"/>
                        </a:rPr>
                        <a:t>Important</a:t>
                      </a:r>
                      <a:endParaRPr lang="en-US" sz="1800" dirty="0">
                        <a:latin typeface="Century Gothic" pitchFamily="34" charset="0"/>
                      </a:endParaRPr>
                    </a:p>
                  </a:txBody>
                  <a:tcPr/>
                </a:tc>
              </a:tr>
              <a:tr h="672068">
                <a:tc>
                  <a:txBody>
                    <a:bodyPr/>
                    <a:lstStyle/>
                    <a:p>
                      <a:pPr marL="342900" indent="-342900" algn="l">
                        <a:buFont typeface="Arial" pitchFamily="34" charset="0"/>
                        <a:buChar char="•"/>
                      </a:pPr>
                      <a:r>
                        <a:rPr lang="en-US" sz="1800" dirty="0" smtClean="0">
                          <a:latin typeface="Century Gothic" pitchFamily="34" charset="0"/>
                        </a:rPr>
                        <a:t>Friend</a:t>
                      </a:r>
                      <a:endParaRPr lang="en-US" sz="1800" dirty="0">
                        <a:latin typeface="Century Gothic" pitchFamily="34" charset="0"/>
                      </a:endParaRPr>
                    </a:p>
                  </a:txBody>
                  <a:tcPr>
                    <a:solidFill>
                      <a:schemeClr val="bg1"/>
                    </a:solidFill>
                  </a:tcPr>
                </a:tc>
                <a:tc>
                  <a:txBody>
                    <a:bodyPr/>
                    <a:lstStyle/>
                    <a:p>
                      <a:pPr marL="342900" indent="-342900" algn="l">
                        <a:buFont typeface="Arial" pitchFamily="34" charset="0"/>
                        <a:buChar char="•"/>
                      </a:pPr>
                      <a:r>
                        <a:rPr lang="en-US" sz="1800" dirty="0" smtClean="0">
                          <a:latin typeface="Century Gothic" pitchFamily="34" charset="0"/>
                        </a:rPr>
                        <a:t>School</a:t>
                      </a:r>
                      <a:endParaRPr lang="en-US" sz="1800" dirty="0">
                        <a:latin typeface="Century Gothic" pitchFamily="34" charset="0"/>
                      </a:endParaRPr>
                    </a:p>
                  </a:txBody>
                  <a:tcPr>
                    <a:solidFill>
                      <a:schemeClr val="bg1"/>
                    </a:solidFill>
                  </a:tcPr>
                </a:tc>
                <a:tc>
                  <a:txBody>
                    <a:bodyPr/>
                    <a:lstStyle/>
                    <a:p>
                      <a:pPr marL="342900" indent="-342900" algn="l">
                        <a:buFont typeface="Arial" pitchFamily="34" charset="0"/>
                        <a:buChar char="•"/>
                      </a:pPr>
                      <a:r>
                        <a:rPr lang="en-US" sz="1800" dirty="0" smtClean="0">
                          <a:latin typeface="Century Gothic" pitchFamily="34" charset="0"/>
                        </a:rPr>
                        <a:t>Used</a:t>
                      </a:r>
                      <a:r>
                        <a:rPr lang="en-US" sz="1800" baseline="0" dirty="0" smtClean="0">
                          <a:latin typeface="Century Gothic" pitchFamily="34" charset="0"/>
                        </a:rPr>
                        <a:t> for</a:t>
                      </a:r>
                      <a:endParaRPr lang="en-US" sz="1800" dirty="0">
                        <a:latin typeface="Century Gothic" pitchFamily="34" charset="0"/>
                      </a:endParaRPr>
                    </a:p>
                  </a:txBody>
                  <a:tcPr/>
                </a:tc>
                <a:tc>
                  <a:txBody>
                    <a:bodyPr/>
                    <a:lstStyle/>
                    <a:p>
                      <a:pPr marL="342900" indent="-342900" algn="l">
                        <a:buFont typeface="Arial" pitchFamily="34" charset="0"/>
                        <a:buChar char="•"/>
                      </a:pPr>
                      <a:r>
                        <a:rPr lang="en-US" sz="1800" dirty="0" smtClean="0">
                          <a:latin typeface="Century Gothic" pitchFamily="34" charset="0"/>
                        </a:rPr>
                        <a:t>Not Important</a:t>
                      </a:r>
                      <a:endParaRPr lang="en-US" sz="1800" dirty="0">
                        <a:latin typeface="Century Gothic" pitchFamily="34" charset="0"/>
                      </a:endParaRPr>
                    </a:p>
                  </a:txBody>
                  <a:tcPr/>
                </a:tc>
              </a:tr>
              <a:tr h="672068">
                <a:tc>
                  <a:txBody>
                    <a:bodyPr/>
                    <a:lstStyle/>
                    <a:p>
                      <a:pPr marL="342900" indent="-342900" algn="l">
                        <a:buFont typeface="Arial" pitchFamily="34" charset="0"/>
                        <a:buChar char="•"/>
                      </a:pPr>
                      <a:r>
                        <a:rPr lang="en-US" sz="1800" dirty="0" smtClean="0">
                          <a:latin typeface="Century Gothic" pitchFamily="34" charset="0"/>
                        </a:rPr>
                        <a:t>Someone else</a:t>
                      </a:r>
                      <a:endParaRPr lang="en-US" sz="1800" dirty="0">
                        <a:latin typeface="Century Gothic" pitchFamily="34" charset="0"/>
                      </a:endParaRPr>
                    </a:p>
                  </a:txBody>
                  <a:tcPr>
                    <a:solidFill>
                      <a:schemeClr val="bg1"/>
                    </a:solidFill>
                  </a:tcPr>
                </a:tc>
                <a:tc>
                  <a:txBody>
                    <a:bodyPr/>
                    <a:lstStyle/>
                    <a:p>
                      <a:pPr marL="342900" indent="-342900" algn="l">
                        <a:buFont typeface="Arial" pitchFamily="34" charset="0"/>
                        <a:buChar char="•"/>
                      </a:pPr>
                      <a:r>
                        <a:rPr lang="en-US" sz="1800" dirty="0" smtClean="0">
                          <a:latin typeface="Century Gothic" pitchFamily="34" charset="0"/>
                        </a:rPr>
                        <a:t>Somewhere</a:t>
                      </a:r>
                      <a:r>
                        <a:rPr lang="en-US" sz="1800" baseline="0" dirty="0" smtClean="0">
                          <a:latin typeface="Century Gothic" pitchFamily="34" charset="0"/>
                        </a:rPr>
                        <a:t> else</a:t>
                      </a:r>
                      <a:endParaRPr lang="en-US" sz="1800" dirty="0">
                        <a:latin typeface="Century Gothic" pitchFamily="34" charset="0"/>
                      </a:endParaRPr>
                    </a:p>
                  </a:txBody>
                  <a:tcPr>
                    <a:solidFill>
                      <a:schemeClr val="bg1"/>
                    </a:solidFill>
                  </a:tcPr>
                </a:tc>
                <a:tc>
                  <a:txBody>
                    <a:bodyPr/>
                    <a:lstStyle/>
                    <a:p>
                      <a:pPr marL="342900" indent="-342900" algn="l">
                        <a:buFont typeface="Arial" pitchFamily="34" charset="0"/>
                        <a:buChar char="•"/>
                      </a:pPr>
                      <a:r>
                        <a:rPr lang="en-US" sz="1800" dirty="0" smtClean="0">
                          <a:latin typeface="Century Gothic" pitchFamily="34" charset="0"/>
                        </a:rPr>
                        <a:t>Something else</a:t>
                      </a:r>
                      <a:endParaRPr lang="en-US" sz="1800" dirty="0">
                        <a:latin typeface="Century Gothic" pitchFamily="34" charset="0"/>
                      </a:endParaRPr>
                    </a:p>
                  </a:txBody>
                  <a:tcPr/>
                </a:tc>
                <a:tc>
                  <a:txBody>
                    <a:bodyPr/>
                    <a:lstStyle/>
                    <a:p>
                      <a:pPr marL="342900" indent="-342900" algn="l">
                        <a:buFont typeface="Arial" pitchFamily="34" charset="0"/>
                        <a:buChar char="•"/>
                      </a:pPr>
                      <a:r>
                        <a:rPr lang="en-US" sz="1800" dirty="0" smtClean="0">
                          <a:latin typeface="Century Gothic" pitchFamily="34" charset="0"/>
                        </a:rPr>
                        <a:t>I don’t know.</a:t>
                      </a:r>
                      <a:endParaRPr lang="en-US" sz="1800" dirty="0">
                        <a:latin typeface="Century Gothic" pitchFamily="34" charset="0"/>
                      </a:endParaRPr>
                    </a:p>
                  </a:txBody>
                  <a:tcPr/>
                </a:tc>
              </a:tr>
              <a:tr h="632654">
                <a:tc>
                  <a:txBody>
                    <a:bodyPr/>
                    <a:lstStyle/>
                    <a:p>
                      <a:pPr algn="ctr"/>
                      <a:r>
                        <a:rPr lang="en-US" sz="2800" dirty="0" smtClean="0">
                          <a:latin typeface="Century Gothic" pitchFamily="34" charset="0"/>
                        </a:rPr>
                        <a:t>Feeling</a:t>
                      </a:r>
                      <a:endParaRPr lang="en-US" sz="2800" dirty="0">
                        <a:latin typeface="Century Gothic" pitchFamily="34" charset="0"/>
                      </a:endParaRPr>
                    </a:p>
                  </a:txBody>
                  <a:tcPr/>
                </a:tc>
                <a:tc>
                  <a:txBody>
                    <a:bodyPr/>
                    <a:lstStyle/>
                    <a:p>
                      <a:pPr algn="ctr"/>
                      <a:r>
                        <a:rPr lang="en-US" sz="2800" dirty="0" smtClean="0">
                          <a:latin typeface="Century Gothic" pitchFamily="34" charset="0"/>
                        </a:rPr>
                        <a:t>Time</a:t>
                      </a:r>
                      <a:endParaRPr lang="en-US" sz="2800" dirty="0">
                        <a:latin typeface="Century Gothic" pitchFamily="34" charset="0"/>
                      </a:endParaRPr>
                    </a:p>
                  </a:txBody>
                  <a:tcPr/>
                </a:tc>
                <a:tc>
                  <a:txBody>
                    <a:bodyPr/>
                    <a:lstStyle/>
                    <a:p>
                      <a:pPr algn="ctr"/>
                      <a:r>
                        <a:rPr lang="en-US" sz="2800" dirty="0" smtClean="0">
                          <a:latin typeface="Century Gothic" pitchFamily="34" charset="0"/>
                        </a:rPr>
                        <a:t>Medical</a:t>
                      </a:r>
                      <a:endParaRPr lang="en-US" sz="2800" dirty="0">
                        <a:latin typeface="Century Gothic" pitchFamily="34" charset="0"/>
                      </a:endParaRPr>
                    </a:p>
                  </a:txBody>
                  <a:tcPr/>
                </a:tc>
                <a:tc>
                  <a:txBody>
                    <a:bodyPr/>
                    <a:lstStyle/>
                    <a:p>
                      <a:pPr algn="ctr"/>
                      <a:r>
                        <a:rPr lang="en-US" sz="2800" dirty="0" smtClean="0">
                          <a:latin typeface="Century Gothic" pitchFamily="34" charset="0"/>
                        </a:rPr>
                        <a:t>Problem</a:t>
                      </a:r>
                      <a:endParaRPr lang="en-US" sz="2800" dirty="0">
                        <a:latin typeface="Century Gothic" pitchFamily="34" charset="0"/>
                      </a:endParaRPr>
                    </a:p>
                  </a:txBody>
                  <a:tcPr/>
                </a:tc>
              </a:tr>
              <a:tr h="632654">
                <a:tc>
                  <a:txBody>
                    <a:bodyPr/>
                    <a:lstStyle/>
                    <a:p>
                      <a:pPr marL="457200" indent="-457200" algn="l">
                        <a:buFont typeface="Arial" pitchFamily="34" charset="0"/>
                        <a:buChar char="•"/>
                      </a:pPr>
                      <a:r>
                        <a:rPr lang="en-US" sz="1800" dirty="0" smtClean="0">
                          <a:latin typeface="Century Gothic" pitchFamily="34" charset="0"/>
                        </a:rPr>
                        <a:t>Good</a:t>
                      </a:r>
                      <a:endParaRPr lang="en-US" sz="1800" dirty="0">
                        <a:latin typeface="Century Gothic" pitchFamily="34" charset="0"/>
                      </a:endParaRPr>
                    </a:p>
                  </a:txBody>
                  <a:tcPr/>
                </a:tc>
                <a:tc>
                  <a:txBody>
                    <a:bodyPr/>
                    <a:lstStyle/>
                    <a:p>
                      <a:pPr marL="457200" indent="-457200" algn="l">
                        <a:buFont typeface="Arial" pitchFamily="34" charset="0"/>
                        <a:buChar char="•"/>
                      </a:pPr>
                      <a:r>
                        <a:rPr lang="en-US" sz="1800" dirty="0" smtClean="0">
                          <a:latin typeface="Century Gothic" pitchFamily="34" charset="0"/>
                        </a:rPr>
                        <a:t>Now</a:t>
                      </a:r>
                      <a:endParaRPr lang="en-US" sz="1800" dirty="0">
                        <a:latin typeface="Century Gothic" pitchFamily="34" charset="0"/>
                      </a:endParaRPr>
                    </a:p>
                  </a:txBody>
                  <a:tcPr/>
                </a:tc>
                <a:tc>
                  <a:txBody>
                    <a:bodyPr/>
                    <a:lstStyle/>
                    <a:p>
                      <a:pPr marL="457200" indent="-457200" algn="l">
                        <a:buFont typeface="Arial" pitchFamily="34" charset="0"/>
                        <a:buChar char="•"/>
                      </a:pPr>
                      <a:r>
                        <a:rPr lang="en-US" sz="1800" dirty="0" smtClean="0">
                          <a:latin typeface="Century Gothic" pitchFamily="34" charset="0"/>
                        </a:rPr>
                        <a:t>Pain</a:t>
                      </a:r>
                      <a:endParaRPr lang="en-US" sz="1800" dirty="0">
                        <a:latin typeface="Century Gothic" pitchFamily="34" charset="0"/>
                      </a:endParaRPr>
                    </a:p>
                  </a:txBody>
                  <a:tcPr/>
                </a:tc>
                <a:tc>
                  <a:txBody>
                    <a:bodyPr/>
                    <a:lstStyle/>
                    <a:p>
                      <a:pPr marL="457200" indent="-457200" algn="l">
                        <a:buFont typeface="Arial" pitchFamily="34" charset="0"/>
                        <a:buChar char="•"/>
                      </a:pPr>
                      <a:r>
                        <a:rPr lang="en-US" sz="1800" dirty="0" smtClean="0">
                          <a:latin typeface="Century Gothic" pitchFamily="34" charset="0"/>
                        </a:rPr>
                        <a:t>Health</a:t>
                      </a:r>
                      <a:endParaRPr lang="en-US" sz="1800" dirty="0">
                        <a:latin typeface="Century Gothic" pitchFamily="34" charset="0"/>
                      </a:endParaRPr>
                    </a:p>
                  </a:txBody>
                  <a:tcPr/>
                </a:tc>
              </a:tr>
              <a:tr h="632654">
                <a:tc>
                  <a:txBody>
                    <a:bodyPr/>
                    <a:lstStyle/>
                    <a:p>
                      <a:pPr marL="457200" indent="-457200" algn="l">
                        <a:buFont typeface="Arial" pitchFamily="34" charset="0"/>
                        <a:buChar char="•"/>
                      </a:pPr>
                      <a:r>
                        <a:rPr lang="en-US" sz="1800" dirty="0" smtClean="0">
                          <a:latin typeface="Century Gothic" pitchFamily="34" charset="0"/>
                        </a:rPr>
                        <a:t>Bad</a:t>
                      </a:r>
                      <a:endParaRPr lang="en-US" sz="1800" dirty="0">
                        <a:latin typeface="Century Gothic" pitchFamily="34" charset="0"/>
                      </a:endParaRPr>
                    </a:p>
                  </a:txBody>
                  <a:tcPr/>
                </a:tc>
                <a:tc>
                  <a:txBody>
                    <a:bodyPr/>
                    <a:lstStyle/>
                    <a:p>
                      <a:pPr marL="457200" indent="-457200" algn="l">
                        <a:buFont typeface="Arial" pitchFamily="34" charset="0"/>
                        <a:buChar char="•"/>
                      </a:pPr>
                      <a:r>
                        <a:rPr lang="en-US" sz="1800" dirty="0" smtClean="0">
                          <a:latin typeface="Century Gothic" pitchFamily="34" charset="0"/>
                        </a:rPr>
                        <a:t>Later</a:t>
                      </a:r>
                      <a:endParaRPr lang="en-US" sz="1800" dirty="0">
                        <a:latin typeface="Century Gothic" pitchFamily="34" charset="0"/>
                      </a:endParaRPr>
                    </a:p>
                  </a:txBody>
                  <a:tcPr/>
                </a:tc>
                <a:tc>
                  <a:txBody>
                    <a:bodyPr/>
                    <a:lstStyle/>
                    <a:p>
                      <a:pPr marL="457200" indent="-457200" algn="l">
                        <a:buFont typeface="Arial" pitchFamily="34" charset="0"/>
                        <a:buChar char="•"/>
                      </a:pPr>
                      <a:r>
                        <a:rPr lang="en-US" sz="1800" dirty="0" smtClean="0">
                          <a:latin typeface="Century Gothic" pitchFamily="34" charset="0"/>
                        </a:rPr>
                        <a:t>Medicine</a:t>
                      </a:r>
                      <a:endParaRPr lang="en-US" sz="1800" dirty="0">
                        <a:latin typeface="Century Gothic" pitchFamily="34" charset="0"/>
                      </a:endParaRPr>
                    </a:p>
                  </a:txBody>
                  <a:tcPr/>
                </a:tc>
                <a:tc>
                  <a:txBody>
                    <a:bodyPr/>
                    <a:lstStyle/>
                    <a:p>
                      <a:pPr marL="457200" indent="-457200" algn="l">
                        <a:buFont typeface="Arial" pitchFamily="34" charset="0"/>
                        <a:buChar char="•"/>
                      </a:pPr>
                      <a:r>
                        <a:rPr lang="en-US" sz="1500" dirty="0" smtClean="0">
                          <a:latin typeface="Century Gothic" pitchFamily="34" charset="0"/>
                        </a:rPr>
                        <a:t>Appointment</a:t>
                      </a:r>
                      <a:endParaRPr lang="en-US" sz="1500" dirty="0">
                        <a:latin typeface="Century Gothic" pitchFamily="34" charset="0"/>
                      </a:endParaRPr>
                    </a:p>
                  </a:txBody>
                  <a:tcPr/>
                </a:tc>
              </a:tr>
              <a:tr h="672068">
                <a:tc>
                  <a:txBody>
                    <a:bodyPr/>
                    <a:lstStyle/>
                    <a:p>
                      <a:pPr marL="457200" indent="-457200" algn="l">
                        <a:buFont typeface="Arial" pitchFamily="34" charset="0"/>
                        <a:buChar char="•"/>
                      </a:pPr>
                      <a:r>
                        <a:rPr lang="en-US" sz="1800" dirty="0" smtClean="0">
                          <a:latin typeface="Century Gothic" pitchFamily="34" charset="0"/>
                        </a:rPr>
                        <a:t>Something else</a:t>
                      </a:r>
                      <a:endParaRPr lang="en-US" sz="1800" dirty="0">
                        <a:latin typeface="Century Gothic" pitchFamily="34" charset="0"/>
                      </a:endParaRPr>
                    </a:p>
                  </a:txBody>
                  <a:tcPr/>
                </a:tc>
                <a:tc>
                  <a:txBody>
                    <a:bodyPr/>
                    <a:lstStyle/>
                    <a:p>
                      <a:pPr marL="457200" indent="-457200" algn="l">
                        <a:buFont typeface="Arial" pitchFamily="34" charset="0"/>
                        <a:buChar char="•"/>
                      </a:pPr>
                      <a:r>
                        <a:rPr lang="en-US" sz="1800" dirty="0" smtClean="0">
                          <a:latin typeface="Century Gothic" pitchFamily="34" charset="0"/>
                        </a:rPr>
                        <a:t>Past</a:t>
                      </a:r>
                      <a:endParaRPr lang="en-US" sz="1800" dirty="0">
                        <a:latin typeface="Century Gothic" pitchFamily="34" charset="0"/>
                      </a:endParaRPr>
                    </a:p>
                  </a:txBody>
                  <a:tcPr/>
                </a:tc>
                <a:tc>
                  <a:txBody>
                    <a:bodyPr/>
                    <a:lstStyle/>
                    <a:p>
                      <a:pPr marL="457200" indent="-457200" algn="l">
                        <a:buFont typeface="Arial" pitchFamily="34" charset="0"/>
                        <a:buChar char="•"/>
                      </a:pPr>
                      <a:r>
                        <a:rPr lang="en-US" sz="1800" dirty="0" smtClean="0">
                          <a:latin typeface="Century Gothic" pitchFamily="34" charset="0"/>
                        </a:rPr>
                        <a:t>Something else</a:t>
                      </a:r>
                      <a:endParaRPr lang="en-US" sz="1800" dirty="0">
                        <a:latin typeface="Century Gothic" pitchFamily="34" charset="0"/>
                      </a:endParaRPr>
                    </a:p>
                  </a:txBody>
                  <a:tcPr/>
                </a:tc>
                <a:tc>
                  <a:txBody>
                    <a:bodyPr/>
                    <a:lstStyle/>
                    <a:p>
                      <a:pPr marL="457200" indent="-457200" algn="l">
                        <a:buFont typeface="Arial" pitchFamily="34" charset="0"/>
                        <a:buChar char="•"/>
                      </a:pPr>
                      <a:r>
                        <a:rPr lang="en-US" sz="1800" dirty="0" smtClean="0">
                          <a:latin typeface="Century Gothic" pitchFamily="34" charset="0"/>
                        </a:rPr>
                        <a:t>Something else</a:t>
                      </a:r>
                      <a:endParaRPr lang="en-US" sz="1800" dirty="0">
                        <a:latin typeface="Century Gothic" pitchFamily="34" charset="0"/>
                      </a:endParaRPr>
                    </a:p>
                  </a:txBody>
                  <a:tcPr/>
                </a:tc>
              </a:tr>
            </a:tbl>
          </a:graphicData>
        </a:graphic>
      </p:graphicFrame>
    </p:spTree>
    <p:extLst>
      <p:ext uri="{BB962C8B-B14F-4D97-AF65-F5344CB8AC3E}">
        <p14:creationId xmlns:p14="http://schemas.microsoft.com/office/powerpoint/2010/main" val="3636539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55750" y="0"/>
            <a:ext cx="9199750" cy="6858000"/>
          </a:xfrm>
          <a:prstGeom prst="rect">
            <a:avLst/>
          </a:prstGeom>
          <a:noFill/>
          <a:ln w="9525">
            <a:noFill/>
            <a:miter lim="800000"/>
            <a:headEnd/>
            <a:tailEnd/>
          </a:ln>
          <a:effectLst/>
        </p:spPr>
      </p:pic>
      <p:sp>
        <p:nvSpPr>
          <p:cNvPr id="3" name="Footer Placeholder 2"/>
          <p:cNvSpPr>
            <a:spLocks noGrp="1"/>
          </p:cNvSpPr>
          <p:nvPr>
            <p:ph type="ftr" sz="quarter" idx="11"/>
          </p:nvPr>
        </p:nvSpPr>
        <p:spPr/>
        <p:txBody>
          <a:bodyPr/>
          <a:lstStyle/>
          <a:p>
            <a:r>
              <a:rPr lang="en-US" smtClean="0"/>
              <a:t>www.PrAACticalAAC.org</a:t>
            </a:r>
            <a:endParaRPr lang="en-US"/>
          </a:p>
        </p:txBody>
      </p:sp>
      <p:graphicFrame>
        <p:nvGraphicFramePr>
          <p:cNvPr id="2" name="Table 1"/>
          <p:cNvGraphicFramePr>
            <a:graphicFrameLocks noGrp="1"/>
          </p:cNvGraphicFramePr>
          <p:nvPr>
            <p:extLst>
              <p:ext uri="{D42A27DB-BD31-4B8C-83A1-F6EECF244321}">
                <p14:modId xmlns:p14="http://schemas.microsoft.com/office/powerpoint/2010/main" val="2844990360"/>
              </p:ext>
            </p:extLst>
          </p:nvPr>
        </p:nvGraphicFramePr>
        <p:xfrm>
          <a:off x="304798" y="381000"/>
          <a:ext cx="8610602" cy="5842757"/>
        </p:xfrm>
        <a:graphic>
          <a:graphicData uri="http://schemas.openxmlformats.org/drawingml/2006/table">
            <a:tbl>
              <a:tblPr firstRow="1" bandRow="1">
                <a:tableStyleId>{5940675A-B579-460E-94D1-54222C63F5DA}</a:tableStyleId>
              </a:tblPr>
              <a:tblGrid>
                <a:gridCol w="1230086"/>
                <a:gridCol w="1230086"/>
                <a:gridCol w="1230086"/>
                <a:gridCol w="1230086"/>
                <a:gridCol w="1230086"/>
                <a:gridCol w="1230086"/>
                <a:gridCol w="1230086"/>
              </a:tblGrid>
              <a:tr h="797426">
                <a:tc>
                  <a:txBody>
                    <a:bodyPr/>
                    <a:lstStyle/>
                    <a:p>
                      <a:pPr algn="ctr"/>
                      <a:r>
                        <a:rPr lang="en-US" sz="2400" dirty="0" smtClean="0">
                          <a:latin typeface="Century Gothic" pitchFamily="34" charset="0"/>
                        </a:rPr>
                        <a:t>People</a:t>
                      </a:r>
                      <a:endParaRPr lang="en-US" sz="2400" dirty="0">
                        <a:latin typeface="Century Gothic" pitchFamily="34" charset="0"/>
                      </a:endParaRPr>
                    </a:p>
                  </a:txBody>
                  <a:tcPr>
                    <a:solidFill>
                      <a:srgbClr val="FFFF99"/>
                    </a:solidFill>
                  </a:tcPr>
                </a:tc>
                <a:tc>
                  <a:txBody>
                    <a:bodyPr/>
                    <a:lstStyle/>
                    <a:p>
                      <a:pPr algn="ctr"/>
                      <a:r>
                        <a:rPr lang="en-US" sz="2400" dirty="0" smtClean="0">
                          <a:latin typeface="Century Gothic" pitchFamily="34" charset="0"/>
                        </a:rPr>
                        <a:t>Places</a:t>
                      </a:r>
                      <a:endParaRPr lang="en-US" sz="2400" dirty="0">
                        <a:latin typeface="Century Gothic" pitchFamily="34" charset="0"/>
                      </a:endParaRPr>
                    </a:p>
                  </a:txBody>
                  <a:tcPr>
                    <a:solidFill>
                      <a:srgbClr val="FF6699"/>
                    </a:solidFill>
                  </a:tcPr>
                </a:tc>
                <a:tc>
                  <a:txBody>
                    <a:bodyPr/>
                    <a:lstStyle/>
                    <a:p>
                      <a:pPr algn="ctr"/>
                      <a:r>
                        <a:rPr lang="en-US" sz="2400" dirty="0" smtClean="0">
                          <a:latin typeface="Century Gothic" pitchFamily="34" charset="0"/>
                        </a:rPr>
                        <a:t>Thing</a:t>
                      </a:r>
                      <a:endParaRPr lang="en-US" sz="2400" dirty="0">
                        <a:latin typeface="Century Gothic" pitchFamily="34" charset="0"/>
                      </a:endParaRPr>
                    </a:p>
                  </a:txBody>
                  <a:tcPr>
                    <a:solidFill>
                      <a:srgbClr val="FFC000"/>
                    </a:solidFill>
                  </a:tcPr>
                </a:tc>
                <a:tc>
                  <a:txBody>
                    <a:bodyPr/>
                    <a:lstStyle/>
                    <a:p>
                      <a:pPr algn="ctr"/>
                      <a:r>
                        <a:rPr lang="en-US" sz="2400" dirty="0" smtClean="0">
                          <a:latin typeface="Century Gothic" pitchFamily="34" charset="0"/>
                        </a:rPr>
                        <a:t>Time</a:t>
                      </a:r>
                      <a:endParaRPr lang="en-US" sz="2400" dirty="0">
                        <a:latin typeface="Century Gothic" pitchFamily="34" charset="0"/>
                      </a:endParaRPr>
                    </a:p>
                  </a:txBody>
                  <a:tcPr>
                    <a:solidFill>
                      <a:srgbClr val="25C6FF"/>
                    </a:solidFill>
                  </a:tcPr>
                </a:tc>
                <a:tc>
                  <a:txBody>
                    <a:bodyPr/>
                    <a:lstStyle/>
                    <a:p>
                      <a:pPr algn="ctr"/>
                      <a:r>
                        <a:rPr lang="en-US" sz="1900" dirty="0" smtClean="0">
                          <a:latin typeface="Century Gothic" pitchFamily="34" charset="0"/>
                        </a:rPr>
                        <a:t>Question</a:t>
                      </a:r>
                      <a:endParaRPr lang="en-US" sz="1900" dirty="0">
                        <a:latin typeface="Century Gothic" pitchFamily="34" charset="0"/>
                      </a:endParaRPr>
                    </a:p>
                  </a:txBody>
                  <a:tcPr>
                    <a:solidFill>
                      <a:srgbClr val="C5C5FF"/>
                    </a:solidFill>
                  </a:tcPr>
                </a:tc>
                <a:tc>
                  <a:txBody>
                    <a:bodyPr/>
                    <a:lstStyle/>
                    <a:p>
                      <a:pPr algn="ctr"/>
                      <a:r>
                        <a:rPr lang="en-US" sz="1800" dirty="0" smtClean="0">
                          <a:latin typeface="Century Gothic" pitchFamily="34" charset="0"/>
                        </a:rPr>
                        <a:t>Describe</a:t>
                      </a:r>
                      <a:endParaRPr lang="en-US" sz="2400" dirty="0">
                        <a:latin typeface="Century Gothic" pitchFamily="34" charset="0"/>
                      </a:endParaRPr>
                    </a:p>
                  </a:txBody>
                  <a:tcPr>
                    <a:solidFill>
                      <a:srgbClr val="25C6FF"/>
                    </a:solidFill>
                  </a:tcPr>
                </a:tc>
                <a:tc>
                  <a:txBody>
                    <a:bodyPr/>
                    <a:lstStyle/>
                    <a:p>
                      <a:pPr algn="ctr"/>
                      <a:r>
                        <a:rPr lang="en-US" sz="2400" dirty="0" smtClean="0">
                          <a:latin typeface="Century Gothic" pitchFamily="34" charset="0"/>
                        </a:rPr>
                        <a:t>Action</a:t>
                      </a:r>
                      <a:endParaRPr lang="en-US" sz="2400" dirty="0">
                        <a:latin typeface="Century Gothic" pitchFamily="34" charset="0"/>
                      </a:endParaRPr>
                    </a:p>
                  </a:txBody>
                  <a:tcPr>
                    <a:solidFill>
                      <a:srgbClr val="92D050"/>
                    </a:solidFill>
                  </a:tcPr>
                </a:tc>
              </a:tr>
              <a:tr h="697015">
                <a:tc>
                  <a:txBody>
                    <a:bodyPr/>
                    <a:lstStyle/>
                    <a:p>
                      <a:pPr algn="ctr"/>
                      <a:r>
                        <a:rPr lang="en-US" sz="1800" dirty="0" smtClean="0">
                          <a:latin typeface="Century Gothic" pitchFamily="34" charset="0"/>
                        </a:rPr>
                        <a:t>Family</a:t>
                      </a:r>
                      <a:endParaRPr lang="en-US" sz="1800" dirty="0">
                        <a:latin typeface="Century Gothic" pitchFamily="34" charset="0"/>
                      </a:endParaRPr>
                    </a:p>
                  </a:txBody>
                  <a:tcPr>
                    <a:solidFill>
                      <a:srgbClr val="FFFFD9"/>
                    </a:solidFill>
                  </a:tcPr>
                </a:tc>
                <a:tc>
                  <a:txBody>
                    <a:bodyPr/>
                    <a:lstStyle/>
                    <a:p>
                      <a:pPr algn="ctr"/>
                      <a:r>
                        <a:rPr lang="en-US" sz="1800" dirty="0" smtClean="0">
                          <a:latin typeface="Century Gothic" pitchFamily="34" charset="0"/>
                        </a:rPr>
                        <a:t>Home</a:t>
                      </a:r>
                      <a:endParaRPr lang="en-US" sz="1800" dirty="0">
                        <a:latin typeface="Century Gothic" pitchFamily="34" charset="0"/>
                      </a:endParaRPr>
                    </a:p>
                  </a:txBody>
                  <a:tcPr>
                    <a:solidFill>
                      <a:srgbClr val="FFAFCA"/>
                    </a:solidFill>
                  </a:tcPr>
                </a:tc>
                <a:tc>
                  <a:txBody>
                    <a:bodyPr/>
                    <a:lstStyle/>
                    <a:p>
                      <a:pPr algn="ctr"/>
                      <a:r>
                        <a:rPr lang="en-US" sz="1800" dirty="0" smtClean="0">
                          <a:latin typeface="Century Gothic" pitchFamily="34" charset="0"/>
                        </a:rPr>
                        <a:t>Food</a:t>
                      </a:r>
                      <a:endParaRPr lang="en-US" sz="1800" dirty="0">
                        <a:latin typeface="Century Gothic" pitchFamily="34" charset="0"/>
                      </a:endParaRPr>
                    </a:p>
                  </a:txBody>
                  <a:tcPr>
                    <a:solidFill>
                      <a:srgbClr val="FFDE75"/>
                    </a:solidFill>
                  </a:tcPr>
                </a:tc>
                <a:tc>
                  <a:txBody>
                    <a:bodyPr/>
                    <a:lstStyle/>
                    <a:p>
                      <a:pPr algn="ctr"/>
                      <a:r>
                        <a:rPr lang="en-US" sz="1800" dirty="0" smtClean="0">
                          <a:latin typeface="Century Gothic" pitchFamily="34" charset="0"/>
                        </a:rPr>
                        <a:t>Now</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Who?</a:t>
                      </a:r>
                      <a:endParaRPr lang="en-US" sz="1800" dirty="0">
                        <a:latin typeface="Century Gothic" pitchFamily="34" charset="0"/>
                      </a:endParaRPr>
                    </a:p>
                  </a:txBody>
                  <a:tcPr>
                    <a:solidFill>
                      <a:srgbClr val="DDDDFF"/>
                    </a:solidFill>
                  </a:tcPr>
                </a:tc>
                <a:tc>
                  <a:txBody>
                    <a:bodyPr/>
                    <a:lstStyle/>
                    <a:p>
                      <a:pPr algn="ctr"/>
                      <a:r>
                        <a:rPr lang="en-US" sz="1800" dirty="0" smtClean="0">
                          <a:latin typeface="Century Gothic" pitchFamily="34" charset="0"/>
                        </a:rPr>
                        <a:t>Looks</a:t>
                      </a:r>
                      <a:r>
                        <a:rPr lang="en-US" sz="1800" baseline="0" dirty="0" smtClean="0">
                          <a:latin typeface="Century Gothic" pitchFamily="34" charset="0"/>
                        </a:rPr>
                        <a:t> like</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Need</a:t>
                      </a:r>
                      <a:r>
                        <a:rPr lang="en-US" sz="1800" baseline="0" dirty="0" smtClean="0">
                          <a:latin typeface="Century Gothic" pitchFamily="34" charset="0"/>
                        </a:rPr>
                        <a:t> or Want</a:t>
                      </a:r>
                      <a:endParaRPr lang="en-US" sz="1800" dirty="0">
                        <a:latin typeface="Century Gothic" pitchFamily="34" charset="0"/>
                      </a:endParaRPr>
                    </a:p>
                  </a:txBody>
                  <a:tcPr>
                    <a:solidFill>
                      <a:srgbClr val="C9E7A7"/>
                    </a:solidFill>
                  </a:tcPr>
                </a:tc>
              </a:tr>
              <a:tr h="697015">
                <a:tc>
                  <a:txBody>
                    <a:bodyPr/>
                    <a:lstStyle/>
                    <a:p>
                      <a:pPr algn="ctr"/>
                      <a:r>
                        <a:rPr lang="en-US" sz="1800" dirty="0" smtClean="0">
                          <a:latin typeface="Century Gothic" pitchFamily="34" charset="0"/>
                        </a:rPr>
                        <a:t>Friends</a:t>
                      </a:r>
                      <a:endParaRPr lang="en-US" sz="1800" dirty="0">
                        <a:latin typeface="Century Gothic" pitchFamily="34" charset="0"/>
                      </a:endParaRPr>
                    </a:p>
                  </a:txBody>
                  <a:tcPr>
                    <a:solidFill>
                      <a:srgbClr val="FFFFD9"/>
                    </a:solidFill>
                  </a:tcPr>
                </a:tc>
                <a:tc>
                  <a:txBody>
                    <a:bodyPr/>
                    <a:lstStyle/>
                    <a:p>
                      <a:pPr algn="ctr"/>
                      <a:r>
                        <a:rPr lang="en-US" sz="1800" dirty="0" smtClean="0">
                          <a:latin typeface="Century Gothic" pitchFamily="34" charset="0"/>
                        </a:rPr>
                        <a:t>School</a:t>
                      </a:r>
                      <a:endParaRPr lang="en-US" sz="1800" dirty="0">
                        <a:latin typeface="Century Gothic" pitchFamily="34" charset="0"/>
                      </a:endParaRPr>
                    </a:p>
                  </a:txBody>
                  <a:tcPr>
                    <a:solidFill>
                      <a:srgbClr val="FFAFCA"/>
                    </a:solidFill>
                  </a:tcPr>
                </a:tc>
                <a:tc>
                  <a:txBody>
                    <a:bodyPr/>
                    <a:lstStyle/>
                    <a:p>
                      <a:pPr algn="ctr"/>
                      <a:r>
                        <a:rPr lang="en-US" sz="1800" dirty="0" smtClean="0">
                          <a:latin typeface="Century Gothic" pitchFamily="34" charset="0"/>
                        </a:rPr>
                        <a:t>TV</a:t>
                      </a:r>
                      <a:endParaRPr lang="en-US" sz="1800" dirty="0">
                        <a:latin typeface="Century Gothic" pitchFamily="34" charset="0"/>
                      </a:endParaRPr>
                    </a:p>
                  </a:txBody>
                  <a:tcPr>
                    <a:solidFill>
                      <a:srgbClr val="FFDE75"/>
                    </a:solidFill>
                  </a:tcPr>
                </a:tc>
                <a:tc>
                  <a:txBody>
                    <a:bodyPr/>
                    <a:lstStyle/>
                    <a:p>
                      <a:pPr algn="ctr"/>
                      <a:r>
                        <a:rPr lang="en-US" sz="1800" dirty="0" smtClean="0">
                          <a:latin typeface="Century Gothic" pitchFamily="34" charset="0"/>
                        </a:rPr>
                        <a:t>Before/</a:t>
                      </a:r>
                    </a:p>
                    <a:p>
                      <a:pPr algn="ctr"/>
                      <a:r>
                        <a:rPr lang="en-US" sz="1800" dirty="0" smtClean="0">
                          <a:latin typeface="Century Gothic" pitchFamily="34" charset="0"/>
                        </a:rPr>
                        <a:t>Past</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What?</a:t>
                      </a:r>
                    </a:p>
                    <a:p>
                      <a:pPr algn="ctr"/>
                      <a:endParaRPr lang="en-US" sz="1800" dirty="0">
                        <a:latin typeface="Century Gothic" pitchFamily="34" charset="0"/>
                      </a:endParaRPr>
                    </a:p>
                  </a:txBody>
                  <a:tcPr>
                    <a:solidFill>
                      <a:srgbClr val="DDDDFF"/>
                    </a:solidFill>
                  </a:tcPr>
                </a:tc>
                <a:tc>
                  <a:txBody>
                    <a:bodyPr/>
                    <a:lstStyle/>
                    <a:p>
                      <a:pPr algn="ctr"/>
                      <a:r>
                        <a:rPr lang="en-US" sz="1800" dirty="0" smtClean="0">
                          <a:latin typeface="Century Gothic" pitchFamily="34" charset="0"/>
                        </a:rPr>
                        <a:t>Used for</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Help</a:t>
                      </a:r>
                      <a:endParaRPr lang="en-US" sz="1800" dirty="0">
                        <a:latin typeface="Century Gothic" pitchFamily="34" charset="0"/>
                      </a:endParaRPr>
                    </a:p>
                  </a:txBody>
                  <a:tcPr>
                    <a:solidFill>
                      <a:srgbClr val="C9E7A7"/>
                    </a:solidFill>
                  </a:tcPr>
                </a:tc>
              </a:tr>
              <a:tr h="725682">
                <a:tc>
                  <a:txBody>
                    <a:bodyPr/>
                    <a:lstStyle/>
                    <a:p>
                      <a:pPr algn="ctr"/>
                      <a:endParaRPr lang="en-US" sz="1100" dirty="0" smtClean="0">
                        <a:latin typeface="Century Gothic" pitchFamily="34" charset="0"/>
                      </a:endParaRPr>
                    </a:p>
                    <a:p>
                      <a:pPr algn="ctr"/>
                      <a:r>
                        <a:rPr lang="en-US" sz="1600" dirty="0" smtClean="0">
                          <a:latin typeface="Century Gothic" pitchFamily="34" charset="0"/>
                        </a:rPr>
                        <a:t>Classmate</a:t>
                      </a:r>
                      <a:endParaRPr lang="en-US" sz="1600" dirty="0">
                        <a:latin typeface="Century Gothic" pitchFamily="34" charset="0"/>
                      </a:endParaRPr>
                    </a:p>
                  </a:txBody>
                  <a:tcPr>
                    <a:solidFill>
                      <a:srgbClr val="FFFFD9"/>
                    </a:solidFill>
                  </a:tcPr>
                </a:tc>
                <a:tc>
                  <a:txBody>
                    <a:bodyPr/>
                    <a:lstStyle/>
                    <a:p>
                      <a:pPr algn="ctr"/>
                      <a:r>
                        <a:rPr lang="en-US" sz="1800" dirty="0" smtClean="0">
                          <a:latin typeface="Century Gothic" pitchFamily="34" charset="0"/>
                        </a:rPr>
                        <a:t>Work</a:t>
                      </a:r>
                      <a:endParaRPr lang="en-US" sz="1800" dirty="0">
                        <a:latin typeface="Century Gothic" pitchFamily="34" charset="0"/>
                      </a:endParaRPr>
                    </a:p>
                  </a:txBody>
                  <a:tcPr>
                    <a:solidFill>
                      <a:srgbClr val="FFAFCA"/>
                    </a:solidFill>
                  </a:tcPr>
                </a:tc>
                <a:tc>
                  <a:txBody>
                    <a:bodyPr/>
                    <a:lstStyle/>
                    <a:p>
                      <a:pPr algn="ctr"/>
                      <a:r>
                        <a:rPr lang="en-US" sz="1800" dirty="0" smtClean="0">
                          <a:latin typeface="Century Gothic" pitchFamily="34" charset="0"/>
                        </a:rPr>
                        <a:t>Radio/ Music</a:t>
                      </a:r>
                      <a:endParaRPr lang="en-US" sz="1800" dirty="0">
                        <a:latin typeface="Century Gothic" pitchFamily="34" charset="0"/>
                      </a:endParaRPr>
                    </a:p>
                  </a:txBody>
                  <a:tcPr>
                    <a:solidFill>
                      <a:srgbClr val="FFDE75"/>
                    </a:solidFill>
                  </a:tcPr>
                </a:tc>
                <a:tc>
                  <a:txBody>
                    <a:bodyPr/>
                    <a:lstStyle/>
                    <a:p>
                      <a:pPr algn="ctr"/>
                      <a:r>
                        <a:rPr lang="en-US" sz="1800" dirty="0" smtClean="0">
                          <a:latin typeface="Century Gothic" pitchFamily="34" charset="0"/>
                        </a:rPr>
                        <a:t>Later/ Future</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When?</a:t>
                      </a:r>
                      <a:endParaRPr lang="en-US" sz="1800" dirty="0">
                        <a:latin typeface="Century Gothic" pitchFamily="34" charset="0"/>
                      </a:endParaRPr>
                    </a:p>
                  </a:txBody>
                  <a:tcPr>
                    <a:solidFill>
                      <a:srgbClr val="DDDDFF"/>
                    </a:solidFill>
                  </a:tcPr>
                </a:tc>
                <a:tc>
                  <a:txBody>
                    <a:bodyPr/>
                    <a:lstStyle/>
                    <a:p>
                      <a:pPr algn="ctr"/>
                      <a:r>
                        <a:rPr lang="en-US" sz="1800" dirty="0" smtClean="0">
                          <a:latin typeface="Century Gothic" pitchFamily="34" charset="0"/>
                        </a:rPr>
                        <a:t>Size</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Tell</a:t>
                      </a:r>
                      <a:endParaRPr lang="en-US" sz="1800" dirty="0">
                        <a:latin typeface="Century Gothic" pitchFamily="34" charset="0"/>
                      </a:endParaRPr>
                    </a:p>
                  </a:txBody>
                  <a:tcPr>
                    <a:solidFill>
                      <a:srgbClr val="C9E7A7"/>
                    </a:solidFill>
                  </a:tcPr>
                </a:tc>
              </a:tr>
              <a:tr h="725682">
                <a:tc>
                  <a:txBody>
                    <a:bodyPr/>
                    <a:lstStyle/>
                    <a:p>
                      <a:pPr algn="ctr"/>
                      <a:r>
                        <a:rPr lang="en-US" sz="1800" dirty="0" smtClean="0">
                          <a:latin typeface="Century Gothic" pitchFamily="34" charset="0"/>
                        </a:rPr>
                        <a:t>Co-worker</a:t>
                      </a:r>
                      <a:endParaRPr lang="en-US" sz="1800" dirty="0">
                        <a:latin typeface="Century Gothic" pitchFamily="34" charset="0"/>
                      </a:endParaRPr>
                    </a:p>
                  </a:txBody>
                  <a:tcPr>
                    <a:solidFill>
                      <a:srgbClr val="FFFFD9"/>
                    </a:solidFill>
                  </a:tcPr>
                </a:tc>
                <a:tc>
                  <a:txBody>
                    <a:bodyPr/>
                    <a:lstStyle/>
                    <a:p>
                      <a:pPr algn="ctr"/>
                      <a:endParaRPr lang="en-US" sz="1200" dirty="0" smtClean="0">
                        <a:latin typeface="Century Gothic" pitchFamily="34" charset="0"/>
                      </a:endParaRPr>
                    </a:p>
                    <a:p>
                      <a:pPr algn="ctr"/>
                      <a:r>
                        <a:rPr lang="en-US" sz="1600" dirty="0" smtClean="0">
                          <a:latin typeface="Century Gothic" pitchFamily="34" charset="0"/>
                        </a:rPr>
                        <a:t>Shopping</a:t>
                      </a:r>
                      <a:endParaRPr lang="en-US" sz="1600" dirty="0">
                        <a:latin typeface="Century Gothic" pitchFamily="34" charset="0"/>
                      </a:endParaRPr>
                    </a:p>
                  </a:txBody>
                  <a:tcPr>
                    <a:solidFill>
                      <a:srgbClr val="FFAFCA"/>
                    </a:solidFill>
                  </a:tcPr>
                </a:tc>
                <a:tc>
                  <a:txBody>
                    <a:bodyPr/>
                    <a:lstStyle/>
                    <a:p>
                      <a:pPr algn="ctr"/>
                      <a:r>
                        <a:rPr lang="en-US" sz="1800" dirty="0" smtClean="0">
                          <a:latin typeface="Century Gothic" pitchFamily="34" charset="0"/>
                        </a:rPr>
                        <a:t>Transpor-tation</a:t>
                      </a:r>
                      <a:endParaRPr lang="en-US" sz="1800" dirty="0">
                        <a:latin typeface="Century Gothic" pitchFamily="34" charset="0"/>
                      </a:endParaRPr>
                    </a:p>
                  </a:txBody>
                  <a:tcPr>
                    <a:solidFill>
                      <a:srgbClr val="FFDE75"/>
                    </a:solidFill>
                  </a:tcPr>
                </a:tc>
                <a:tc>
                  <a:txBody>
                    <a:bodyPr/>
                    <a:lstStyle/>
                    <a:p>
                      <a:pPr algn="ctr"/>
                      <a:r>
                        <a:rPr lang="en-US" sz="1800" dirty="0" smtClean="0">
                          <a:latin typeface="Century Gothic" pitchFamily="34" charset="0"/>
                        </a:rPr>
                        <a:t>Minutes or Hours</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Where?</a:t>
                      </a:r>
                      <a:endParaRPr lang="en-US" sz="1800" dirty="0">
                        <a:latin typeface="Century Gothic" pitchFamily="34" charset="0"/>
                      </a:endParaRPr>
                    </a:p>
                  </a:txBody>
                  <a:tcPr>
                    <a:solidFill>
                      <a:srgbClr val="DDDDFF"/>
                    </a:solidFill>
                  </a:tcPr>
                </a:tc>
                <a:tc>
                  <a:txBody>
                    <a:bodyPr/>
                    <a:lstStyle/>
                    <a:p>
                      <a:pPr algn="ctr"/>
                      <a:r>
                        <a:rPr lang="en-US" sz="1800" dirty="0" smtClean="0">
                          <a:latin typeface="Century Gothic" pitchFamily="34" charset="0"/>
                        </a:rPr>
                        <a:t>Shape</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Do</a:t>
                      </a:r>
                      <a:endParaRPr lang="en-US" sz="1800" dirty="0">
                        <a:latin typeface="Century Gothic" pitchFamily="34" charset="0"/>
                      </a:endParaRPr>
                    </a:p>
                  </a:txBody>
                  <a:tcPr>
                    <a:solidFill>
                      <a:srgbClr val="C9E7A7"/>
                    </a:solidFill>
                  </a:tcPr>
                </a:tc>
              </a:tr>
              <a:tr h="697015">
                <a:tc>
                  <a:txBody>
                    <a:bodyPr/>
                    <a:lstStyle/>
                    <a:p>
                      <a:pPr algn="ctr"/>
                      <a:r>
                        <a:rPr lang="en-US" sz="1800" dirty="0" smtClean="0">
                          <a:latin typeface="Century Gothic" pitchFamily="34" charset="0"/>
                        </a:rPr>
                        <a:t>Medical</a:t>
                      </a:r>
                      <a:endParaRPr lang="en-US" sz="1800" dirty="0">
                        <a:latin typeface="Century Gothic" pitchFamily="34" charset="0"/>
                      </a:endParaRPr>
                    </a:p>
                  </a:txBody>
                  <a:tcPr>
                    <a:solidFill>
                      <a:srgbClr val="FFFFD9"/>
                    </a:solidFill>
                  </a:tcPr>
                </a:tc>
                <a:tc>
                  <a:txBody>
                    <a:bodyPr/>
                    <a:lstStyle/>
                    <a:p>
                      <a:pPr algn="ctr"/>
                      <a:r>
                        <a:rPr lang="en-US" sz="1800" dirty="0" smtClean="0">
                          <a:latin typeface="Century Gothic" pitchFamily="34" charset="0"/>
                        </a:rPr>
                        <a:t>Medical</a:t>
                      </a:r>
                      <a:endParaRPr lang="en-US" sz="1800" dirty="0">
                        <a:latin typeface="Century Gothic" pitchFamily="34" charset="0"/>
                      </a:endParaRPr>
                    </a:p>
                  </a:txBody>
                  <a:tcPr>
                    <a:solidFill>
                      <a:srgbClr val="FFAFCA"/>
                    </a:solidFill>
                  </a:tcPr>
                </a:tc>
                <a:tc>
                  <a:txBody>
                    <a:bodyPr/>
                    <a:lstStyle/>
                    <a:p>
                      <a:pPr algn="ctr"/>
                      <a:r>
                        <a:rPr lang="en-US" sz="1800" dirty="0" smtClean="0">
                          <a:latin typeface="Century Gothic" pitchFamily="34" charset="0"/>
                        </a:rPr>
                        <a:t>Phone</a:t>
                      </a:r>
                      <a:endParaRPr lang="en-US" sz="1800" dirty="0">
                        <a:latin typeface="Century Gothic" pitchFamily="34" charset="0"/>
                      </a:endParaRPr>
                    </a:p>
                  </a:txBody>
                  <a:tcPr>
                    <a:solidFill>
                      <a:srgbClr val="FFDE75"/>
                    </a:solidFill>
                  </a:tcPr>
                </a:tc>
                <a:tc>
                  <a:txBody>
                    <a:bodyPr/>
                    <a:lstStyle/>
                    <a:p>
                      <a:pPr algn="ctr"/>
                      <a:r>
                        <a:rPr lang="en-US" sz="1800" dirty="0" smtClean="0">
                          <a:latin typeface="Century Gothic" pitchFamily="34" charset="0"/>
                        </a:rPr>
                        <a:t>Week or Month</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How?</a:t>
                      </a:r>
                      <a:endParaRPr lang="en-US" sz="1800" dirty="0">
                        <a:latin typeface="Century Gothic" pitchFamily="34" charset="0"/>
                      </a:endParaRPr>
                    </a:p>
                  </a:txBody>
                  <a:tcPr>
                    <a:solidFill>
                      <a:srgbClr val="DDDDFF"/>
                    </a:solidFill>
                  </a:tcPr>
                </a:tc>
                <a:tc>
                  <a:txBody>
                    <a:bodyPr/>
                    <a:lstStyle/>
                    <a:p>
                      <a:pPr algn="ctr"/>
                      <a:r>
                        <a:rPr lang="en-US" sz="1800" dirty="0" smtClean="0">
                          <a:latin typeface="Century Gothic" pitchFamily="34" charset="0"/>
                        </a:rPr>
                        <a:t>Location</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Fix</a:t>
                      </a:r>
                      <a:endParaRPr lang="en-US" sz="1800" dirty="0">
                        <a:latin typeface="Century Gothic" pitchFamily="34" charset="0"/>
                      </a:endParaRPr>
                    </a:p>
                  </a:txBody>
                  <a:tcPr>
                    <a:solidFill>
                      <a:srgbClr val="C9E7A7"/>
                    </a:solidFill>
                  </a:tcPr>
                </a:tc>
              </a:tr>
              <a:tr h="725682">
                <a:tc>
                  <a:txBody>
                    <a:bodyPr/>
                    <a:lstStyle/>
                    <a:p>
                      <a:pPr algn="ctr"/>
                      <a:endParaRPr lang="en-US" sz="1400" dirty="0" smtClean="0">
                        <a:latin typeface="Century Gothic" pitchFamily="34" charset="0"/>
                      </a:endParaRPr>
                    </a:p>
                    <a:p>
                      <a:pPr algn="ctr"/>
                      <a:r>
                        <a:rPr lang="en-US" sz="1400" dirty="0" smtClean="0">
                          <a:latin typeface="Century Gothic" pitchFamily="34" charset="0"/>
                        </a:rPr>
                        <a:t>Community</a:t>
                      </a:r>
                      <a:endParaRPr lang="en-US" sz="1400" dirty="0">
                        <a:latin typeface="Century Gothic" pitchFamily="34" charset="0"/>
                      </a:endParaRPr>
                    </a:p>
                  </a:txBody>
                  <a:tcPr>
                    <a:solidFill>
                      <a:srgbClr val="FFFFD9"/>
                    </a:solidFill>
                  </a:tcPr>
                </a:tc>
                <a:tc>
                  <a:txBody>
                    <a:bodyPr/>
                    <a:lstStyle/>
                    <a:p>
                      <a:pPr algn="ctr"/>
                      <a:endParaRPr lang="en-US" sz="1400" dirty="0" smtClean="0">
                        <a:latin typeface="Century Gothic" pitchFamily="34" charset="0"/>
                      </a:endParaRPr>
                    </a:p>
                    <a:p>
                      <a:pPr algn="ctr"/>
                      <a:r>
                        <a:rPr lang="en-US" sz="1400" dirty="0" smtClean="0">
                          <a:latin typeface="Century Gothic" pitchFamily="34" charset="0"/>
                        </a:rPr>
                        <a:t>Community</a:t>
                      </a:r>
                      <a:endParaRPr lang="en-US" sz="1800" dirty="0">
                        <a:latin typeface="Century Gothic" pitchFamily="34" charset="0"/>
                      </a:endParaRPr>
                    </a:p>
                  </a:txBody>
                  <a:tcPr>
                    <a:solidFill>
                      <a:srgbClr val="FFAFCA"/>
                    </a:solidFill>
                  </a:tcPr>
                </a:tc>
                <a:tc>
                  <a:txBody>
                    <a:bodyPr/>
                    <a:lstStyle/>
                    <a:p>
                      <a:pPr algn="ctr"/>
                      <a:r>
                        <a:rPr lang="en-US" sz="1600" dirty="0" smtClean="0">
                          <a:latin typeface="Century Gothic" pitchFamily="34" charset="0"/>
                        </a:rPr>
                        <a:t>Computer</a:t>
                      </a:r>
                      <a:endParaRPr lang="en-US" sz="1800" dirty="0">
                        <a:latin typeface="Century Gothic" pitchFamily="34" charset="0"/>
                      </a:endParaRPr>
                    </a:p>
                  </a:txBody>
                  <a:tcPr>
                    <a:solidFill>
                      <a:srgbClr val="FFDE75"/>
                    </a:solidFill>
                  </a:tcPr>
                </a:tc>
                <a:tc>
                  <a:txBody>
                    <a:bodyPr/>
                    <a:lstStyle/>
                    <a:p>
                      <a:pPr algn="ctr"/>
                      <a:r>
                        <a:rPr lang="en-US" sz="1800" dirty="0" smtClean="0">
                          <a:latin typeface="Century Gothic" pitchFamily="34" charset="0"/>
                        </a:rPr>
                        <a:t>Year</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Why?</a:t>
                      </a:r>
                      <a:endParaRPr lang="en-US" sz="1800" dirty="0">
                        <a:latin typeface="Century Gothic" pitchFamily="34" charset="0"/>
                      </a:endParaRPr>
                    </a:p>
                  </a:txBody>
                  <a:tcPr>
                    <a:solidFill>
                      <a:srgbClr val="DDDDFF"/>
                    </a:solidFill>
                  </a:tcPr>
                </a:tc>
                <a:tc>
                  <a:txBody>
                    <a:bodyPr/>
                    <a:lstStyle/>
                    <a:p>
                      <a:pPr algn="ctr"/>
                      <a:endParaRPr lang="en-US" sz="1200" dirty="0" smtClean="0">
                        <a:latin typeface="Century Gothic" pitchFamily="34" charset="0"/>
                      </a:endParaRPr>
                    </a:p>
                    <a:p>
                      <a:pPr algn="ctr"/>
                      <a:r>
                        <a:rPr lang="en-US" sz="1400" dirty="0" smtClean="0">
                          <a:latin typeface="Century Gothic" pitchFamily="34" charset="0"/>
                        </a:rPr>
                        <a:t>Something I have</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Talk about</a:t>
                      </a:r>
                      <a:endParaRPr lang="en-US" sz="1800" dirty="0">
                        <a:latin typeface="Century Gothic" pitchFamily="34" charset="0"/>
                      </a:endParaRPr>
                    </a:p>
                  </a:txBody>
                  <a:tcPr>
                    <a:solidFill>
                      <a:srgbClr val="C9E7A7"/>
                    </a:solidFill>
                  </a:tcPr>
                </a:tc>
              </a:tr>
              <a:tr h="725682">
                <a:tc>
                  <a:txBody>
                    <a:bodyPr/>
                    <a:lstStyle/>
                    <a:p>
                      <a:pPr algn="ctr"/>
                      <a:r>
                        <a:rPr lang="en-US" sz="1500" dirty="0" smtClean="0">
                          <a:latin typeface="Century Gothic" pitchFamily="34" charset="0"/>
                        </a:rPr>
                        <a:t>Something else</a:t>
                      </a:r>
                      <a:endParaRPr lang="en-US" sz="1500" dirty="0">
                        <a:latin typeface="Century Gothic" pitchFamily="34" charset="0"/>
                      </a:endParaRPr>
                    </a:p>
                  </a:txBody>
                  <a:tcPr>
                    <a:solidFill>
                      <a:srgbClr val="FFFFD9"/>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rgbClr val="FFAFCA"/>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rgbClr val="FFDE7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rgbClr val="ABE9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rgbClr val="DDDD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rgbClr val="ABE9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rgbClr val="C9E7A7"/>
                    </a:solidFill>
                  </a:tcPr>
                </a:tc>
              </a:tr>
            </a:tbl>
          </a:graphicData>
        </a:graphic>
      </p:graphicFrame>
    </p:spTree>
    <p:extLst>
      <p:ext uri="{BB962C8B-B14F-4D97-AF65-F5344CB8AC3E}">
        <p14:creationId xmlns:p14="http://schemas.microsoft.com/office/powerpoint/2010/main" val="857930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55750" y="0"/>
            <a:ext cx="9199750" cy="6858000"/>
          </a:xfrm>
          <a:prstGeom prst="rect">
            <a:avLst/>
          </a:prstGeom>
          <a:noFill/>
          <a:ln w="9525">
            <a:noFill/>
            <a:miter lim="800000"/>
            <a:headEnd/>
            <a:tailEnd/>
          </a:ln>
          <a:effectLst/>
        </p:spPr>
      </p:pic>
      <p:sp>
        <p:nvSpPr>
          <p:cNvPr id="3" name="Footer Placeholder 2"/>
          <p:cNvSpPr>
            <a:spLocks noGrp="1"/>
          </p:cNvSpPr>
          <p:nvPr>
            <p:ph type="ftr" sz="quarter" idx="11"/>
          </p:nvPr>
        </p:nvSpPr>
        <p:spPr/>
        <p:txBody>
          <a:bodyPr/>
          <a:lstStyle/>
          <a:p>
            <a:r>
              <a:rPr lang="en-US" smtClean="0"/>
              <a:t>www.PrAACticalAAC.org</a:t>
            </a:r>
            <a:endParaRPr lang="en-US"/>
          </a:p>
        </p:txBody>
      </p:sp>
      <p:graphicFrame>
        <p:nvGraphicFramePr>
          <p:cNvPr id="2" name="Table 1"/>
          <p:cNvGraphicFramePr>
            <a:graphicFrameLocks noGrp="1"/>
          </p:cNvGraphicFramePr>
          <p:nvPr>
            <p:extLst>
              <p:ext uri="{D42A27DB-BD31-4B8C-83A1-F6EECF244321}">
                <p14:modId xmlns:p14="http://schemas.microsoft.com/office/powerpoint/2010/main" val="1425620826"/>
              </p:ext>
            </p:extLst>
          </p:nvPr>
        </p:nvGraphicFramePr>
        <p:xfrm>
          <a:off x="304798" y="304800"/>
          <a:ext cx="8610602" cy="5842757"/>
        </p:xfrm>
        <a:graphic>
          <a:graphicData uri="http://schemas.openxmlformats.org/drawingml/2006/table">
            <a:tbl>
              <a:tblPr firstRow="1" bandRow="1">
                <a:tableStyleId>{5940675A-B579-460E-94D1-54222C63F5DA}</a:tableStyleId>
              </a:tblPr>
              <a:tblGrid>
                <a:gridCol w="1230086"/>
                <a:gridCol w="1230086"/>
                <a:gridCol w="1230086"/>
                <a:gridCol w="1230086"/>
                <a:gridCol w="1230086"/>
                <a:gridCol w="1230086"/>
                <a:gridCol w="1230086"/>
              </a:tblGrid>
              <a:tr h="797426">
                <a:tc>
                  <a:txBody>
                    <a:bodyPr/>
                    <a:lstStyle/>
                    <a:p>
                      <a:pPr algn="ctr"/>
                      <a:r>
                        <a:rPr lang="en-US" sz="2400" dirty="0" smtClean="0">
                          <a:latin typeface="Century Gothic" pitchFamily="34" charset="0"/>
                        </a:rPr>
                        <a:t>People</a:t>
                      </a:r>
                      <a:endParaRPr lang="en-US" sz="2400" dirty="0">
                        <a:latin typeface="Century Gothic" pitchFamily="34" charset="0"/>
                      </a:endParaRPr>
                    </a:p>
                  </a:txBody>
                  <a:tcPr>
                    <a:solidFill>
                      <a:schemeClr val="bg1"/>
                    </a:solidFill>
                  </a:tcPr>
                </a:tc>
                <a:tc>
                  <a:txBody>
                    <a:bodyPr/>
                    <a:lstStyle/>
                    <a:p>
                      <a:pPr algn="ctr"/>
                      <a:r>
                        <a:rPr lang="en-US" sz="2400" dirty="0" smtClean="0">
                          <a:latin typeface="Century Gothic" pitchFamily="34" charset="0"/>
                        </a:rPr>
                        <a:t>Places</a:t>
                      </a:r>
                      <a:endParaRPr lang="en-US" sz="2400" dirty="0">
                        <a:latin typeface="Century Gothic" pitchFamily="34" charset="0"/>
                      </a:endParaRPr>
                    </a:p>
                  </a:txBody>
                  <a:tcPr>
                    <a:solidFill>
                      <a:schemeClr val="bg1"/>
                    </a:solidFill>
                  </a:tcPr>
                </a:tc>
                <a:tc>
                  <a:txBody>
                    <a:bodyPr/>
                    <a:lstStyle/>
                    <a:p>
                      <a:pPr algn="ctr"/>
                      <a:r>
                        <a:rPr lang="en-US" sz="2400" dirty="0" smtClean="0">
                          <a:latin typeface="Century Gothic" pitchFamily="34" charset="0"/>
                        </a:rPr>
                        <a:t>Thing</a:t>
                      </a:r>
                      <a:endParaRPr lang="en-US" sz="2400" dirty="0">
                        <a:latin typeface="Century Gothic" pitchFamily="34" charset="0"/>
                      </a:endParaRPr>
                    </a:p>
                  </a:txBody>
                  <a:tcPr>
                    <a:solidFill>
                      <a:schemeClr val="bg1"/>
                    </a:solidFill>
                  </a:tcPr>
                </a:tc>
                <a:tc>
                  <a:txBody>
                    <a:bodyPr/>
                    <a:lstStyle/>
                    <a:p>
                      <a:pPr algn="ctr"/>
                      <a:r>
                        <a:rPr lang="en-US" sz="2400" dirty="0" smtClean="0">
                          <a:latin typeface="Century Gothic" pitchFamily="34" charset="0"/>
                        </a:rPr>
                        <a:t>Time</a:t>
                      </a:r>
                      <a:endParaRPr lang="en-US" sz="2400" dirty="0">
                        <a:latin typeface="Century Gothic" pitchFamily="34" charset="0"/>
                      </a:endParaRPr>
                    </a:p>
                  </a:txBody>
                  <a:tcPr>
                    <a:solidFill>
                      <a:schemeClr val="bg1"/>
                    </a:solidFill>
                  </a:tcPr>
                </a:tc>
                <a:tc>
                  <a:txBody>
                    <a:bodyPr/>
                    <a:lstStyle/>
                    <a:p>
                      <a:pPr algn="ctr"/>
                      <a:r>
                        <a:rPr lang="en-US" sz="1900" dirty="0" smtClean="0">
                          <a:latin typeface="Century Gothic" pitchFamily="34" charset="0"/>
                        </a:rPr>
                        <a:t>Question</a:t>
                      </a:r>
                      <a:endParaRPr lang="en-US" sz="19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Describe</a:t>
                      </a:r>
                      <a:endParaRPr lang="en-US" sz="2400" dirty="0">
                        <a:latin typeface="Century Gothic" pitchFamily="34" charset="0"/>
                      </a:endParaRPr>
                    </a:p>
                  </a:txBody>
                  <a:tcPr>
                    <a:solidFill>
                      <a:schemeClr val="bg1"/>
                    </a:solidFill>
                  </a:tcPr>
                </a:tc>
                <a:tc>
                  <a:txBody>
                    <a:bodyPr/>
                    <a:lstStyle/>
                    <a:p>
                      <a:pPr algn="ctr"/>
                      <a:r>
                        <a:rPr lang="en-US" sz="2400" dirty="0" smtClean="0">
                          <a:latin typeface="Century Gothic" pitchFamily="34" charset="0"/>
                        </a:rPr>
                        <a:t>Action</a:t>
                      </a:r>
                      <a:endParaRPr lang="en-US" sz="2400" dirty="0">
                        <a:latin typeface="Century Gothic" pitchFamily="34" charset="0"/>
                      </a:endParaRPr>
                    </a:p>
                  </a:txBody>
                  <a:tcPr>
                    <a:solidFill>
                      <a:schemeClr val="bg1"/>
                    </a:solidFill>
                  </a:tcPr>
                </a:tc>
              </a:tr>
              <a:tr h="697015">
                <a:tc>
                  <a:txBody>
                    <a:bodyPr/>
                    <a:lstStyle/>
                    <a:p>
                      <a:pPr algn="ctr"/>
                      <a:r>
                        <a:rPr lang="en-US" sz="1800" dirty="0" smtClean="0">
                          <a:latin typeface="Century Gothic" pitchFamily="34" charset="0"/>
                        </a:rPr>
                        <a:t>Family</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Home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Food</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Now</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Who?</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Looks</a:t>
                      </a:r>
                      <a:r>
                        <a:rPr lang="en-US" sz="1800" baseline="0" dirty="0" smtClean="0">
                          <a:latin typeface="Century Gothic" pitchFamily="34" charset="0"/>
                        </a:rPr>
                        <a:t> like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Need</a:t>
                      </a:r>
                      <a:r>
                        <a:rPr lang="en-US" sz="1800" baseline="0" dirty="0" smtClean="0">
                          <a:latin typeface="Century Gothic" pitchFamily="34" charset="0"/>
                        </a:rPr>
                        <a:t> or Want</a:t>
                      </a:r>
                      <a:endParaRPr lang="en-US" sz="1800" dirty="0">
                        <a:latin typeface="Century Gothic" pitchFamily="34" charset="0"/>
                      </a:endParaRPr>
                    </a:p>
                  </a:txBody>
                  <a:tcPr>
                    <a:solidFill>
                      <a:schemeClr val="bg1"/>
                    </a:solidFill>
                  </a:tcPr>
                </a:tc>
              </a:tr>
              <a:tr h="697015">
                <a:tc>
                  <a:txBody>
                    <a:bodyPr/>
                    <a:lstStyle/>
                    <a:p>
                      <a:pPr algn="ctr"/>
                      <a:r>
                        <a:rPr lang="en-US" sz="1800" dirty="0" smtClean="0">
                          <a:latin typeface="Century Gothic" pitchFamily="34" charset="0"/>
                        </a:rPr>
                        <a:t>Friends</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School</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TV</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Before/</a:t>
                      </a:r>
                    </a:p>
                    <a:p>
                      <a:pPr algn="ctr"/>
                      <a:r>
                        <a:rPr lang="en-US" sz="1800" dirty="0" smtClean="0">
                          <a:latin typeface="Century Gothic" pitchFamily="34" charset="0"/>
                        </a:rPr>
                        <a:t>Past</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What?</a:t>
                      </a:r>
                    </a:p>
                    <a:p>
                      <a:pPr algn="ct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Used for</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Help</a:t>
                      </a:r>
                      <a:endParaRPr lang="en-US" sz="1800" dirty="0">
                        <a:latin typeface="Century Gothic" pitchFamily="34" charset="0"/>
                      </a:endParaRPr>
                    </a:p>
                  </a:txBody>
                  <a:tcPr>
                    <a:solidFill>
                      <a:schemeClr val="bg1"/>
                    </a:solidFill>
                  </a:tcPr>
                </a:tc>
              </a:tr>
              <a:tr h="725682">
                <a:tc>
                  <a:txBody>
                    <a:bodyPr/>
                    <a:lstStyle/>
                    <a:p>
                      <a:pPr algn="ctr"/>
                      <a:endParaRPr lang="en-US" sz="1100" dirty="0" smtClean="0">
                        <a:latin typeface="Century Gothic" pitchFamily="34" charset="0"/>
                      </a:endParaRPr>
                    </a:p>
                    <a:p>
                      <a:pPr algn="ctr"/>
                      <a:r>
                        <a:rPr lang="en-US" sz="1600" dirty="0" smtClean="0">
                          <a:latin typeface="Century Gothic" pitchFamily="34" charset="0"/>
                        </a:rPr>
                        <a:t>Classmate</a:t>
                      </a:r>
                      <a:endParaRPr lang="en-US" sz="16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Work</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Radio/ Music</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Later/ Future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When?</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Size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Tell</a:t>
                      </a:r>
                      <a:endParaRPr lang="en-US" sz="1800" dirty="0">
                        <a:latin typeface="Century Gothic" pitchFamily="34" charset="0"/>
                      </a:endParaRPr>
                    </a:p>
                  </a:txBody>
                  <a:tcPr>
                    <a:solidFill>
                      <a:schemeClr val="bg1"/>
                    </a:solidFill>
                  </a:tcPr>
                </a:tc>
              </a:tr>
              <a:tr h="725682">
                <a:tc>
                  <a:txBody>
                    <a:bodyPr/>
                    <a:lstStyle/>
                    <a:p>
                      <a:pPr algn="ctr"/>
                      <a:r>
                        <a:rPr lang="en-US" sz="1800" dirty="0" smtClean="0">
                          <a:latin typeface="Century Gothic" pitchFamily="34" charset="0"/>
                        </a:rPr>
                        <a:t>Co-worker</a:t>
                      </a:r>
                      <a:endParaRPr lang="en-US" sz="1800" dirty="0">
                        <a:latin typeface="Century Gothic" pitchFamily="34" charset="0"/>
                      </a:endParaRPr>
                    </a:p>
                  </a:txBody>
                  <a:tcPr>
                    <a:solidFill>
                      <a:schemeClr val="bg1"/>
                    </a:solidFill>
                  </a:tcPr>
                </a:tc>
                <a:tc>
                  <a:txBody>
                    <a:bodyPr/>
                    <a:lstStyle/>
                    <a:p>
                      <a:pPr algn="ctr"/>
                      <a:endParaRPr lang="en-US" sz="1200" dirty="0" smtClean="0">
                        <a:latin typeface="Century Gothic" pitchFamily="34" charset="0"/>
                      </a:endParaRPr>
                    </a:p>
                    <a:p>
                      <a:pPr algn="ctr"/>
                      <a:r>
                        <a:rPr lang="en-US" sz="1600" dirty="0" smtClean="0">
                          <a:latin typeface="Century Gothic" pitchFamily="34" charset="0"/>
                        </a:rPr>
                        <a:t>Shopping</a:t>
                      </a:r>
                      <a:endParaRPr lang="en-US" sz="16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Transpor-tation</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Minutes or Hours</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Where?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Shape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Do</a:t>
                      </a:r>
                      <a:endParaRPr lang="en-US" sz="1800" dirty="0">
                        <a:latin typeface="Century Gothic" pitchFamily="34" charset="0"/>
                      </a:endParaRPr>
                    </a:p>
                  </a:txBody>
                  <a:tcPr>
                    <a:solidFill>
                      <a:schemeClr val="bg1"/>
                    </a:solidFill>
                  </a:tcPr>
                </a:tc>
              </a:tr>
              <a:tr h="697015">
                <a:tc>
                  <a:txBody>
                    <a:bodyPr/>
                    <a:lstStyle/>
                    <a:p>
                      <a:pPr algn="ctr"/>
                      <a:r>
                        <a:rPr lang="en-US" sz="1800" dirty="0" smtClean="0">
                          <a:latin typeface="Century Gothic" pitchFamily="34" charset="0"/>
                        </a:rPr>
                        <a:t>Medical</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Medical</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Phone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Week or Month</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How?</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Location</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Fix</a:t>
                      </a:r>
                      <a:endParaRPr lang="en-US" sz="1800" dirty="0">
                        <a:latin typeface="Century Gothic" pitchFamily="34" charset="0"/>
                      </a:endParaRPr>
                    </a:p>
                  </a:txBody>
                  <a:tcPr>
                    <a:solidFill>
                      <a:schemeClr val="bg1"/>
                    </a:solidFill>
                  </a:tcPr>
                </a:tc>
              </a:tr>
              <a:tr h="725682">
                <a:tc>
                  <a:txBody>
                    <a:bodyPr/>
                    <a:lstStyle/>
                    <a:p>
                      <a:pPr algn="ctr"/>
                      <a:endParaRPr lang="en-US" sz="1400" dirty="0" smtClean="0">
                        <a:latin typeface="Century Gothic" pitchFamily="34" charset="0"/>
                      </a:endParaRPr>
                    </a:p>
                    <a:p>
                      <a:pPr algn="ctr"/>
                      <a:r>
                        <a:rPr lang="en-US" sz="1400" dirty="0" smtClean="0">
                          <a:latin typeface="Century Gothic" pitchFamily="34" charset="0"/>
                        </a:rPr>
                        <a:t>Community</a:t>
                      </a:r>
                      <a:endParaRPr lang="en-US" sz="1400" dirty="0">
                        <a:latin typeface="Century Gothic" pitchFamily="34" charset="0"/>
                      </a:endParaRPr>
                    </a:p>
                  </a:txBody>
                  <a:tcPr>
                    <a:solidFill>
                      <a:schemeClr val="bg1"/>
                    </a:solidFill>
                  </a:tcPr>
                </a:tc>
                <a:tc>
                  <a:txBody>
                    <a:bodyPr/>
                    <a:lstStyle/>
                    <a:p>
                      <a:pPr algn="ctr"/>
                      <a:endParaRPr lang="en-US" sz="1400" dirty="0" smtClean="0">
                        <a:latin typeface="Century Gothic" pitchFamily="34" charset="0"/>
                      </a:endParaRPr>
                    </a:p>
                    <a:p>
                      <a:pPr algn="ctr"/>
                      <a:r>
                        <a:rPr lang="en-US" sz="1400" dirty="0" smtClean="0">
                          <a:latin typeface="Century Gothic" pitchFamily="34" charset="0"/>
                        </a:rPr>
                        <a:t>Community</a:t>
                      </a:r>
                      <a:endParaRPr lang="en-US" sz="1800" dirty="0">
                        <a:latin typeface="Century Gothic" pitchFamily="34" charset="0"/>
                      </a:endParaRPr>
                    </a:p>
                  </a:txBody>
                  <a:tcPr>
                    <a:solidFill>
                      <a:schemeClr val="bg1"/>
                    </a:solidFill>
                  </a:tcPr>
                </a:tc>
                <a:tc>
                  <a:txBody>
                    <a:bodyPr/>
                    <a:lstStyle/>
                    <a:p>
                      <a:pPr algn="ctr"/>
                      <a:r>
                        <a:rPr lang="en-US" sz="1600" dirty="0" smtClean="0">
                          <a:latin typeface="Century Gothic" pitchFamily="34" charset="0"/>
                        </a:rPr>
                        <a:t>Computer</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Year</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Why?</a:t>
                      </a:r>
                      <a:endParaRPr lang="en-US" sz="1800" dirty="0">
                        <a:latin typeface="Century Gothic" pitchFamily="34" charset="0"/>
                      </a:endParaRPr>
                    </a:p>
                  </a:txBody>
                  <a:tcPr>
                    <a:solidFill>
                      <a:schemeClr val="bg1"/>
                    </a:solidFill>
                  </a:tcPr>
                </a:tc>
                <a:tc>
                  <a:txBody>
                    <a:bodyPr/>
                    <a:lstStyle/>
                    <a:p>
                      <a:pPr algn="ctr"/>
                      <a:endParaRPr lang="en-US" sz="1200" dirty="0" smtClean="0">
                        <a:latin typeface="Century Gothic" pitchFamily="34" charset="0"/>
                      </a:endParaRPr>
                    </a:p>
                    <a:p>
                      <a:pPr algn="ctr"/>
                      <a:r>
                        <a:rPr lang="en-US" sz="1400" dirty="0" smtClean="0">
                          <a:latin typeface="Century Gothic" pitchFamily="34" charset="0"/>
                        </a:rPr>
                        <a:t>Something I have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Talk about</a:t>
                      </a:r>
                      <a:endParaRPr lang="en-US" sz="1800" dirty="0">
                        <a:latin typeface="Century Gothic" pitchFamily="34" charset="0"/>
                      </a:endParaRPr>
                    </a:p>
                  </a:txBody>
                  <a:tcPr>
                    <a:solidFill>
                      <a:schemeClr val="bg1"/>
                    </a:solidFill>
                  </a:tcPr>
                </a:tc>
              </a:tr>
              <a:tr h="725682">
                <a:tc>
                  <a:txBody>
                    <a:bodyPr/>
                    <a:lstStyle/>
                    <a:p>
                      <a:pPr algn="ctr"/>
                      <a:r>
                        <a:rPr lang="en-US" sz="1500" dirty="0" smtClean="0">
                          <a:latin typeface="Century Gothic" pitchFamily="34" charset="0"/>
                        </a:rPr>
                        <a:t>Something else</a:t>
                      </a:r>
                      <a:endParaRPr lang="en-US" sz="1500" dirty="0">
                        <a:latin typeface="Century Gothic" pitchFamily="34" charset="0"/>
                      </a:endParaRP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chemeClr val="bg1"/>
                    </a:solidFill>
                  </a:tcPr>
                </a:tc>
              </a:tr>
            </a:tbl>
          </a:graphicData>
        </a:graphic>
      </p:graphicFrame>
    </p:spTree>
    <p:extLst>
      <p:ext uri="{BB962C8B-B14F-4D97-AF65-F5344CB8AC3E}">
        <p14:creationId xmlns:p14="http://schemas.microsoft.com/office/powerpoint/2010/main" val="2995333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55750" y="0"/>
            <a:ext cx="9199750" cy="6858000"/>
          </a:xfrm>
          <a:prstGeom prst="rect">
            <a:avLst/>
          </a:prstGeom>
          <a:noFill/>
          <a:ln w="9525">
            <a:noFill/>
            <a:miter lim="800000"/>
            <a:headEnd/>
            <a:tailEnd/>
          </a:ln>
          <a:effectLst/>
        </p:spPr>
      </p:pic>
      <p:sp>
        <p:nvSpPr>
          <p:cNvPr id="3" name="Footer Placeholder 2"/>
          <p:cNvSpPr>
            <a:spLocks noGrp="1"/>
          </p:cNvSpPr>
          <p:nvPr>
            <p:ph type="ftr" sz="quarter" idx="11"/>
          </p:nvPr>
        </p:nvSpPr>
        <p:spPr/>
        <p:txBody>
          <a:bodyPr/>
          <a:lstStyle/>
          <a:p>
            <a:r>
              <a:rPr lang="en-US" smtClean="0"/>
              <a:t>www.PrAACticalAAC.org</a:t>
            </a:r>
            <a:endParaRPr lang="en-US"/>
          </a:p>
        </p:txBody>
      </p:sp>
      <p:graphicFrame>
        <p:nvGraphicFramePr>
          <p:cNvPr id="2" name="Table 1"/>
          <p:cNvGraphicFramePr>
            <a:graphicFrameLocks noGrp="1"/>
          </p:cNvGraphicFramePr>
          <p:nvPr>
            <p:extLst>
              <p:ext uri="{D42A27DB-BD31-4B8C-83A1-F6EECF244321}">
                <p14:modId xmlns:p14="http://schemas.microsoft.com/office/powerpoint/2010/main" val="1038560568"/>
              </p:ext>
            </p:extLst>
          </p:nvPr>
        </p:nvGraphicFramePr>
        <p:xfrm>
          <a:off x="304798" y="381000"/>
          <a:ext cx="8610602" cy="6315658"/>
        </p:xfrm>
        <a:graphic>
          <a:graphicData uri="http://schemas.openxmlformats.org/drawingml/2006/table">
            <a:tbl>
              <a:tblPr firstRow="1" bandRow="1">
                <a:tableStyleId>{5940675A-B579-460E-94D1-54222C63F5DA}</a:tableStyleId>
              </a:tblPr>
              <a:tblGrid>
                <a:gridCol w="1230086"/>
                <a:gridCol w="1230086"/>
                <a:gridCol w="1230086"/>
                <a:gridCol w="1230086"/>
                <a:gridCol w="1230086"/>
                <a:gridCol w="1230086"/>
                <a:gridCol w="1230086"/>
              </a:tblGrid>
              <a:tr h="797426">
                <a:tc>
                  <a:txBody>
                    <a:bodyPr/>
                    <a:lstStyle/>
                    <a:p>
                      <a:pPr algn="ctr"/>
                      <a:r>
                        <a:rPr lang="en-US" sz="2400" dirty="0" smtClean="0">
                          <a:latin typeface="Century Gothic" pitchFamily="34" charset="0"/>
                        </a:rPr>
                        <a:t>People</a:t>
                      </a:r>
                      <a:endParaRPr lang="en-US" sz="2400" dirty="0">
                        <a:latin typeface="Century Gothic" pitchFamily="34" charset="0"/>
                      </a:endParaRPr>
                    </a:p>
                  </a:txBody>
                  <a:tcPr>
                    <a:solidFill>
                      <a:srgbClr val="FFFF99"/>
                    </a:solidFill>
                  </a:tcPr>
                </a:tc>
                <a:tc>
                  <a:txBody>
                    <a:bodyPr/>
                    <a:lstStyle/>
                    <a:p>
                      <a:pPr algn="ctr"/>
                      <a:r>
                        <a:rPr lang="en-US" sz="2400" dirty="0" smtClean="0">
                          <a:latin typeface="Century Gothic" pitchFamily="34" charset="0"/>
                        </a:rPr>
                        <a:t>Places</a:t>
                      </a:r>
                      <a:endParaRPr lang="en-US" sz="2400" dirty="0">
                        <a:latin typeface="Century Gothic" pitchFamily="34" charset="0"/>
                      </a:endParaRPr>
                    </a:p>
                  </a:txBody>
                  <a:tcPr>
                    <a:solidFill>
                      <a:srgbClr val="FF6699"/>
                    </a:solidFill>
                  </a:tcPr>
                </a:tc>
                <a:tc>
                  <a:txBody>
                    <a:bodyPr/>
                    <a:lstStyle/>
                    <a:p>
                      <a:pPr algn="ctr"/>
                      <a:r>
                        <a:rPr lang="en-US" sz="2400" dirty="0" smtClean="0">
                          <a:latin typeface="Century Gothic" pitchFamily="34" charset="0"/>
                        </a:rPr>
                        <a:t>Thing</a:t>
                      </a:r>
                      <a:endParaRPr lang="en-US" sz="2400" dirty="0">
                        <a:latin typeface="Century Gothic" pitchFamily="34" charset="0"/>
                      </a:endParaRPr>
                    </a:p>
                  </a:txBody>
                  <a:tcPr>
                    <a:solidFill>
                      <a:srgbClr val="FFC000"/>
                    </a:solidFill>
                  </a:tcPr>
                </a:tc>
                <a:tc>
                  <a:txBody>
                    <a:bodyPr/>
                    <a:lstStyle/>
                    <a:p>
                      <a:pPr algn="ctr"/>
                      <a:r>
                        <a:rPr lang="en-US" sz="2400" dirty="0" smtClean="0">
                          <a:latin typeface="Century Gothic" pitchFamily="34" charset="0"/>
                        </a:rPr>
                        <a:t>Time</a:t>
                      </a:r>
                      <a:endParaRPr lang="en-US" sz="2400" dirty="0">
                        <a:latin typeface="Century Gothic" pitchFamily="34" charset="0"/>
                      </a:endParaRPr>
                    </a:p>
                  </a:txBody>
                  <a:tcPr>
                    <a:solidFill>
                      <a:srgbClr val="25C6FF"/>
                    </a:solidFill>
                  </a:tcPr>
                </a:tc>
                <a:tc>
                  <a:txBody>
                    <a:bodyPr/>
                    <a:lstStyle/>
                    <a:p>
                      <a:pPr algn="ctr"/>
                      <a:r>
                        <a:rPr lang="en-US" sz="1900" dirty="0" smtClean="0">
                          <a:latin typeface="Century Gothic" pitchFamily="34" charset="0"/>
                        </a:rPr>
                        <a:t>Question</a:t>
                      </a:r>
                      <a:endParaRPr lang="en-US" sz="1900" dirty="0">
                        <a:latin typeface="Century Gothic" pitchFamily="34" charset="0"/>
                      </a:endParaRPr>
                    </a:p>
                  </a:txBody>
                  <a:tcPr>
                    <a:solidFill>
                      <a:srgbClr val="C5C5FF"/>
                    </a:solidFill>
                  </a:tcPr>
                </a:tc>
                <a:tc>
                  <a:txBody>
                    <a:bodyPr/>
                    <a:lstStyle/>
                    <a:p>
                      <a:pPr algn="ctr"/>
                      <a:r>
                        <a:rPr lang="en-US" sz="1800" dirty="0" smtClean="0">
                          <a:latin typeface="Century Gothic" pitchFamily="34" charset="0"/>
                        </a:rPr>
                        <a:t>Describe</a:t>
                      </a:r>
                      <a:endParaRPr lang="en-US" sz="2400" dirty="0">
                        <a:latin typeface="Century Gothic" pitchFamily="34" charset="0"/>
                      </a:endParaRPr>
                    </a:p>
                  </a:txBody>
                  <a:tcPr>
                    <a:solidFill>
                      <a:srgbClr val="25C6FF"/>
                    </a:solidFill>
                  </a:tcPr>
                </a:tc>
                <a:tc>
                  <a:txBody>
                    <a:bodyPr/>
                    <a:lstStyle/>
                    <a:p>
                      <a:pPr algn="ctr"/>
                      <a:r>
                        <a:rPr lang="en-US" sz="2400" dirty="0" smtClean="0">
                          <a:latin typeface="Century Gothic" pitchFamily="34" charset="0"/>
                        </a:rPr>
                        <a:t>Action</a:t>
                      </a:r>
                      <a:endParaRPr lang="en-US" sz="2400" dirty="0">
                        <a:latin typeface="Century Gothic" pitchFamily="34" charset="0"/>
                      </a:endParaRPr>
                    </a:p>
                  </a:txBody>
                  <a:tcPr>
                    <a:solidFill>
                      <a:srgbClr val="92D050"/>
                    </a:solidFill>
                  </a:tcPr>
                </a:tc>
              </a:tr>
              <a:tr h="697015">
                <a:tc>
                  <a:txBody>
                    <a:bodyPr/>
                    <a:lstStyle/>
                    <a:p>
                      <a:pPr algn="ctr"/>
                      <a:r>
                        <a:rPr lang="en-US" sz="1800" dirty="0" smtClean="0">
                          <a:latin typeface="Century Gothic" pitchFamily="34" charset="0"/>
                        </a:rPr>
                        <a:t>Mom</a:t>
                      </a:r>
                      <a:endParaRPr lang="en-US" sz="1800" dirty="0">
                        <a:latin typeface="Century Gothic" pitchFamily="34" charset="0"/>
                      </a:endParaRPr>
                    </a:p>
                  </a:txBody>
                  <a:tcPr>
                    <a:solidFill>
                      <a:srgbClr val="FFFFD9"/>
                    </a:solidFill>
                  </a:tcPr>
                </a:tc>
                <a:tc>
                  <a:txBody>
                    <a:bodyPr/>
                    <a:lstStyle/>
                    <a:p>
                      <a:pPr algn="ctr"/>
                      <a:r>
                        <a:rPr lang="en-US" sz="1800" dirty="0" smtClean="0">
                          <a:latin typeface="Century Gothic" pitchFamily="34" charset="0"/>
                        </a:rPr>
                        <a:t>Home</a:t>
                      </a:r>
                      <a:endParaRPr lang="en-US" sz="1800" dirty="0">
                        <a:latin typeface="Century Gothic" pitchFamily="34" charset="0"/>
                      </a:endParaRPr>
                    </a:p>
                  </a:txBody>
                  <a:tcPr>
                    <a:solidFill>
                      <a:srgbClr val="FFAFCA"/>
                    </a:solidFill>
                  </a:tcPr>
                </a:tc>
                <a:tc>
                  <a:txBody>
                    <a:bodyPr/>
                    <a:lstStyle/>
                    <a:p>
                      <a:pPr algn="ctr"/>
                      <a:r>
                        <a:rPr lang="en-US" sz="1800" dirty="0" smtClean="0">
                          <a:latin typeface="Century Gothic" pitchFamily="34" charset="0"/>
                        </a:rPr>
                        <a:t>Food</a:t>
                      </a:r>
                      <a:endParaRPr lang="en-US" sz="1800" dirty="0">
                        <a:latin typeface="Century Gothic" pitchFamily="34" charset="0"/>
                      </a:endParaRPr>
                    </a:p>
                  </a:txBody>
                  <a:tcPr>
                    <a:solidFill>
                      <a:srgbClr val="FFDE75"/>
                    </a:solidFill>
                  </a:tcPr>
                </a:tc>
                <a:tc>
                  <a:txBody>
                    <a:bodyPr/>
                    <a:lstStyle/>
                    <a:p>
                      <a:pPr algn="ctr"/>
                      <a:r>
                        <a:rPr lang="en-US" sz="1800" dirty="0" smtClean="0">
                          <a:latin typeface="Century Gothic" pitchFamily="34" charset="0"/>
                        </a:rPr>
                        <a:t>Now/ Today</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Who?</a:t>
                      </a:r>
                      <a:endParaRPr lang="en-US" sz="1800" dirty="0">
                        <a:latin typeface="Century Gothic" pitchFamily="34" charset="0"/>
                      </a:endParaRPr>
                    </a:p>
                  </a:txBody>
                  <a:tcPr>
                    <a:solidFill>
                      <a:srgbClr val="DDDDFF"/>
                    </a:solidFill>
                  </a:tcPr>
                </a:tc>
                <a:tc>
                  <a:txBody>
                    <a:bodyPr/>
                    <a:lstStyle/>
                    <a:p>
                      <a:pPr algn="ctr"/>
                      <a:r>
                        <a:rPr lang="en-US" sz="1800" dirty="0" smtClean="0">
                          <a:latin typeface="Century Gothic" pitchFamily="34" charset="0"/>
                        </a:rPr>
                        <a:t>Looks</a:t>
                      </a:r>
                      <a:r>
                        <a:rPr lang="en-US" sz="1800" baseline="0" dirty="0" smtClean="0">
                          <a:latin typeface="Century Gothic" pitchFamily="34" charset="0"/>
                        </a:rPr>
                        <a:t> like</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Need</a:t>
                      </a:r>
                      <a:r>
                        <a:rPr lang="en-US" sz="1800" baseline="0" dirty="0" smtClean="0">
                          <a:latin typeface="Century Gothic" pitchFamily="34" charset="0"/>
                        </a:rPr>
                        <a:t> or Want</a:t>
                      </a:r>
                      <a:endParaRPr lang="en-US" sz="1800" dirty="0">
                        <a:latin typeface="Century Gothic" pitchFamily="34" charset="0"/>
                      </a:endParaRPr>
                    </a:p>
                  </a:txBody>
                  <a:tcPr>
                    <a:solidFill>
                      <a:srgbClr val="C9E7A7"/>
                    </a:solidFill>
                  </a:tcPr>
                </a:tc>
              </a:tr>
              <a:tr h="697015">
                <a:tc>
                  <a:txBody>
                    <a:bodyPr/>
                    <a:lstStyle/>
                    <a:p>
                      <a:pPr algn="ctr"/>
                      <a:r>
                        <a:rPr lang="en-US" sz="1800" dirty="0" smtClean="0">
                          <a:latin typeface="Century Gothic" pitchFamily="34" charset="0"/>
                        </a:rPr>
                        <a:t>Dad</a:t>
                      </a:r>
                      <a:endParaRPr lang="en-US" sz="1800" dirty="0">
                        <a:latin typeface="Century Gothic" pitchFamily="34" charset="0"/>
                      </a:endParaRPr>
                    </a:p>
                  </a:txBody>
                  <a:tcPr>
                    <a:solidFill>
                      <a:srgbClr val="FFFFD9"/>
                    </a:solidFill>
                  </a:tcPr>
                </a:tc>
                <a:tc>
                  <a:txBody>
                    <a:bodyPr/>
                    <a:lstStyle/>
                    <a:p>
                      <a:pPr algn="ctr"/>
                      <a:r>
                        <a:rPr lang="en-US" sz="1800" dirty="0" smtClean="0">
                          <a:latin typeface="Century Gothic" pitchFamily="34" charset="0"/>
                        </a:rPr>
                        <a:t>School</a:t>
                      </a:r>
                      <a:endParaRPr lang="en-US" sz="1800" dirty="0">
                        <a:latin typeface="Century Gothic" pitchFamily="34" charset="0"/>
                      </a:endParaRPr>
                    </a:p>
                  </a:txBody>
                  <a:tcPr>
                    <a:solidFill>
                      <a:srgbClr val="FFAFCA"/>
                    </a:solidFill>
                  </a:tcPr>
                </a:tc>
                <a:tc>
                  <a:txBody>
                    <a:bodyPr/>
                    <a:lstStyle/>
                    <a:p>
                      <a:pPr algn="ctr"/>
                      <a:r>
                        <a:rPr lang="en-US" sz="1800" dirty="0" smtClean="0">
                          <a:latin typeface="Century Gothic" pitchFamily="34" charset="0"/>
                        </a:rPr>
                        <a:t>TV/DVR</a:t>
                      </a:r>
                      <a:endParaRPr lang="en-US" sz="1800" dirty="0">
                        <a:latin typeface="Century Gothic" pitchFamily="34" charset="0"/>
                      </a:endParaRPr>
                    </a:p>
                  </a:txBody>
                  <a:tcPr>
                    <a:solidFill>
                      <a:srgbClr val="FFDE75"/>
                    </a:solidFill>
                  </a:tcPr>
                </a:tc>
                <a:tc>
                  <a:txBody>
                    <a:bodyPr/>
                    <a:lstStyle/>
                    <a:p>
                      <a:pPr algn="ctr"/>
                      <a:r>
                        <a:rPr lang="en-US" sz="1800" dirty="0" smtClean="0">
                          <a:latin typeface="Century Gothic" pitchFamily="34" charset="0"/>
                        </a:rPr>
                        <a:t>Before/</a:t>
                      </a:r>
                    </a:p>
                    <a:p>
                      <a:pPr algn="ctr"/>
                      <a:r>
                        <a:rPr lang="en-US" sz="1600" dirty="0" smtClean="0">
                          <a:latin typeface="Century Gothic" pitchFamily="34" charset="0"/>
                        </a:rPr>
                        <a:t>Yesterday/</a:t>
                      </a:r>
                      <a:r>
                        <a:rPr lang="en-US" sz="1800" dirty="0" smtClean="0">
                          <a:latin typeface="Century Gothic" pitchFamily="34" charset="0"/>
                        </a:rPr>
                        <a:t>Past</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What?</a:t>
                      </a:r>
                    </a:p>
                    <a:p>
                      <a:pPr algn="ctr"/>
                      <a:endParaRPr lang="en-US" sz="1800" dirty="0">
                        <a:latin typeface="Century Gothic" pitchFamily="34" charset="0"/>
                      </a:endParaRPr>
                    </a:p>
                  </a:txBody>
                  <a:tcPr>
                    <a:solidFill>
                      <a:srgbClr val="DDDDFF"/>
                    </a:solidFill>
                  </a:tcPr>
                </a:tc>
                <a:tc>
                  <a:txBody>
                    <a:bodyPr/>
                    <a:lstStyle/>
                    <a:p>
                      <a:pPr algn="ctr"/>
                      <a:r>
                        <a:rPr lang="en-US" sz="1800" dirty="0" smtClean="0">
                          <a:latin typeface="Century Gothic" pitchFamily="34" charset="0"/>
                        </a:rPr>
                        <a:t>Used for</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Help</a:t>
                      </a:r>
                      <a:endParaRPr lang="en-US" sz="1800" dirty="0">
                        <a:latin typeface="Century Gothic" pitchFamily="34" charset="0"/>
                      </a:endParaRPr>
                    </a:p>
                  </a:txBody>
                  <a:tcPr>
                    <a:solidFill>
                      <a:srgbClr val="C9E7A7"/>
                    </a:solidFill>
                  </a:tcPr>
                </a:tc>
              </a:tr>
              <a:tr h="725682">
                <a:tc>
                  <a:txBody>
                    <a:bodyPr/>
                    <a:lstStyle/>
                    <a:p>
                      <a:pPr algn="ctr"/>
                      <a:endParaRPr lang="en-US" sz="1100" dirty="0" smtClean="0">
                        <a:latin typeface="Century Gothic" pitchFamily="34" charset="0"/>
                      </a:endParaRPr>
                    </a:p>
                    <a:p>
                      <a:pPr algn="ctr"/>
                      <a:r>
                        <a:rPr lang="en-US" sz="1600" dirty="0" smtClean="0">
                          <a:latin typeface="Century Gothic" pitchFamily="34" charset="0"/>
                        </a:rPr>
                        <a:t>Brother or Sister</a:t>
                      </a:r>
                      <a:endParaRPr lang="en-US" sz="1600" dirty="0">
                        <a:latin typeface="Century Gothic" pitchFamily="34" charset="0"/>
                      </a:endParaRPr>
                    </a:p>
                  </a:txBody>
                  <a:tcPr>
                    <a:solidFill>
                      <a:srgbClr val="FFFFD9"/>
                    </a:solidFill>
                  </a:tcPr>
                </a:tc>
                <a:tc>
                  <a:txBody>
                    <a:bodyPr/>
                    <a:lstStyle/>
                    <a:p>
                      <a:pPr algn="ctr"/>
                      <a:r>
                        <a:rPr lang="en-US" sz="1800" dirty="0" smtClean="0">
                          <a:latin typeface="Century Gothic" pitchFamily="34" charset="0"/>
                        </a:rPr>
                        <a:t>Park</a:t>
                      </a:r>
                      <a:endParaRPr lang="en-US" sz="1800" dirty="0">
                        <a:latin typeface="Century Gothic" pitchFamily="34" charset="0"/>
                      </a:endParaRPr>
                    </a:p>
                  </a:txBody>
                  <a:tcPr>
                    <a:solidFill>
                      <a:srgbClr val="FFAFCA"/>
                    </a:solidFill>
                  </a:tcPr>
                </a:tc>
                <a:tc>
                  <a:txBody>
                    <a:bodyPr/>
                    <a:lstStyle/>
                    <a:p>
                      <a:pPr algn="ctr"/>
                      <a:r>
                        <a:rPr lang="en-US" sz="1800" dirty="0" smtClean="0">
                          <a:latin typeface="Century Gothic" pitchFamily="34" charset="0"/>
                        </a:rPr>
                        <a:t>Books</a:t>
                      </a:r>
                      <a:r>
                        <a:rPr lang="en-US" sz="1800" baseline="0" dirty="0" smtClean="0">
                          <a:latin typeface="Century Gothic" pitchFamily="34" charset="0"/>
                        </a:rPr>
                        <a:t> or</a:t>
                      </a:r>
                      <a:r>
                        <a:rPr lang="en-US" sz="1800" dirty="0" smtClean="0">
                          <a:latin typeface="Century Gothic" pitchFamily="34" charset="0"/>
                        </a:rPr>
                        <a:t> Music</a:t>
                      </a:r>
                      <a:endParaRPr lang="en-US" sz="1800" dirty="0">
                        <a:latin typeface="Century Gothic" pitchFamily="34" charset="0"/>
                      </a:endParaRPr>
                    </a:p>
                  </a:txBody>
                  <a:tcPr>
                    <a:solidFill>
                      <a:srgbClr val="FFDE75"/>
                    </a:solidFill>
                  </a:tcPr>
                </a:tc>
                <a:tc>
                  <a:txBody>
                    <a:bodyPr/>
                    <a:lstStyle/>
                    <a:p>
                      <a:pPr algn="ctr"/>
                      <a:r>
                        <a:rPr lang="en-US" sz="1800" dirty="0" smtClean="0">
                          <a:latin typeface="Century Gothic" pitchFamily="34" charset="0"/>
                        </a:rPr>
                        <a:t>Later/</a:t>
                      </a:r>
                    </a:p>
                    <a:p>
                      <a:pPr algn="ctr"/>
                      <a:r>
                        <a:rPr lang="en-US" sz="1400" dirty="0" smtClean="0">
                          <a:latin typeface="Century Gothic" pitchFamily="34" charset="0"/>
                        </a:rPr>
                        <a:t>Tomorrow</a:t>
                      </a:r>
                      <a:r>
                        <a:rPr lang="en-US" sz="1800" dirty="0" smtClean="0">
                          <a:latin typeface="Century Gothic" pitchFamily="34" charset="0"/>
                        </a:rPr>
                        <a:t>/Future</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When?</a:t>
                      </a:r>
                      <a:endParaRPr lang="en-US" sz="1800" dirty="0">
                        <a:latin typeface="Century Gothic" pitchFamily="34" charset="0"/>
                      </a:endParaRPr>
                    </a:p>
                  </a:txBody>
                  <a:tcPr>
                    <a:solidFill>
                      <a:srgbClr val="DDDDFF"/>
                    </a:solidFill>
                  </a:tcPr>
                </a:tc>
                <a:tc>
                  <a:txBody>
                    <a:bodyPr/>
                    <a:lstStyle/>
                    <a:p>
                      <a:pPr algn="ctr"/>
                      <a:r>
                        <a:rPr lang="en-US" sz="1800" dirty="0" smtClean="0">
                          <a:latin typeface="Century Gothic" pitchFamily="34" charset="0"/>
                        </a:rPr>
                        <a:t>Size</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Tell</a:t>
                      </a:r>
                      <a:endParaRPr lang="en-US" sz="1800" dirty="0">
                        <a:latin typeface="Century Gothic" pitchFamily="34" charset="0"/>
                      </a:endParaRPr>
                    </a:p>
                  </a:txBody>
                  <a:tcPr>
                    <a:solidFill>
                      <a:srgbClr val="C9E7A7"/>
                    </a:solidFill>
                  </a:tcPr>
                </a:tc>
              </a:tr>
              <a:tr h="725682">
                <a:tc>
                  <a:txBody>
                    <a:bodyPr/>
                    <a:lstStyle/>
                    <a:p>
                      <a:pPr algn="ctr"/>
                      <a:r>
                        <a:rPr lang="en-US" sz="1600" dirty="0" smtClean="0">
                          <a:latin typeface="Century Gothic" pitchFamily="34" charset="0"/>
                        </a:rPr>
                        <a:t>Grandma or Grandpa</a:t>
                      </a:r>
                      <a:endParaRPr lang="en-US" sz="1800" dirty="0">
                        <a:latin typeface="Century Gothic" pitchFamily="34" charset="0"/>
                      </a:endParaRPr>
                    </a:p>
                  </a:txBody>
                  <a:tcPr>
                    <a:solidFill>
                      <a:srgbClr val="FFFFD9"/>
                    </a:solidFill>
                  </a:tcPr>
                </a:tc>
                <a:tc>
                  <a:txBody>
                    <a:bodyPr/>
                    <a:lstStyle/>
                    <a:p>
                      <a:pPr algn="ctr"/>
                      <a:endParaRPr lang="en-US" sz="1200" dirty="0" smtClean="0">
                        <a:latin typeface="Century Gothic" pitchFamily="34" charset="0"/>
                      </a:endParaRPr>
                    </a:p>
                    <a:p>
                      <a:pPr algn="ctr"/>
                      <a:r>
                        <a:rPr lang="en-US" sz="1600" dirty="0" smtClean="0">
                          <a:latin typeface="Century Gothic" pitchFamily="34" charset="0"/>
                        </a:rPr>
                        <a:t>Library</a:t>
                      </a:r>
                      <a:endParaRPr lang="en-US" sz="1600" dirty="0">
                        <a:latin typeface="Century Gothic" pitchFamily="34" charset="0"/>
                      </a:endParaRPr>
                    </a:p>
                  </a:txBody>
                  <a:tcPr>
                    <a:solidFill>
                      <a:srgbClr val="FFAFCA"/>
                    </a:solidFill>
                  </a:tcPr>
                </a:tc>
                <a:tc>
                  <a:txBody>
                    <a:bodyPr/>
                    <a:lstStyle/>
                    <a:p>
                      <a:pPr algn="ctr"/>
                      <a:r>
                        <a:rPr lang="en-US" sz="2000" dirty="0" smtClean="0">
                          <a:latin typeface="Century Gothic" pitchFamily="34" charset="0"/>
                        </a:rPr>
                        <a:t>Car</a:t>
                      </a:r>
                      <a:endParaRPr lang="en-US" sz="2000" dirty="0">
                        <a:latin typeface="Century Gothic" pitchFamily="34" charset="0"/>
                      </a:endParaRPr>
                    </a:p>
                  </a:txBody>
                  <a:tcPr>
                    <a:solidFill>
                      <a:srgbClr val="FFDE75"/>
                    </a:solidFill>
                  </a:tcPr>
                </a:tc>
                <a:tc>
                  <a:txBody>
                    <a:bodyPr/>
                    <a:lstStyle/>
                    <a:p>
                      <a:pPr algn="ctr"/>
                      <a:r>
                        <a:rPr lang="en-US" sz="1800" dirty="0" smtClean="0">
                          <a:latin typeface="Century Gothic" pitchFamily="34" charset="0"/>
                        </a:rPr>
                        <a:t>Minutes or Hours</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Where?</a:t>
                      </a:r>
                      <a:endParaRPr lang="en-US" sz="1800" dirty="0">
                        <a:latin typeface="Century Gothic" pitchFamily="34" charset="0"/>
                      </a:endParaRPr>
                    </a:p>
                  </a:txBody>
                  <a:tcPr>
                    <a:solidFill>
                      <a:srgbClr val="DDDDFF"/>
                    </a:solidFill>
                  </a:tcPr>
                </a:tc>
                <a:tc>
                  <a:txBody>
                    <a:bodyPr/>
                    <a:lstStyle/>
                    <a:p>
                      <a:pPr algn="ctr"/>
                      <a:r>
                        <a:rPr lang="en-US" sz="1800" dirty="0" smtClean="0">
                          <a:latin typeface="Century Gothic" pitchFamily="34" charset="0"/>
                        </a:rPr>
                        <a:t>Shape</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Do or Watch</a:t>
                      </a:r>
                      <a:endParaRPr lang="en-US" sz="1800" dirty="0">
                        <a:latin typeface="Century Gothic" pitchFamily="34" charset="0"/>
                      </a:endParaRPr>
                    </a:p>
                  </a:txBody>
                  <a:tcPr>
                    <a:solidFill>
                      <a:srgbClr val="C9E7A7"/>
                    </a:solidFill>
                  </a:tcPr>
                </a:tc>
              </a:tr>
              <a:tr h="697015">
                <a:tc>
                  <a:txBody>
                    <a:bodyPr/>
                    <a:lstStyle/>
                    <a:p>
                      <a:pPr algn="ctr"/>
                      <a:r>
                        <a:rPr lang="en-US" sz="1800" dirty="0" smtClean="0">
                          <a:latin typeface="Century Gothic" pitchFamily="34" charset="0"/>
                        </a:rPr>
                        <a:t>School</a:t>
                      </a:r>
                      <a:r>
                        <a:rPr lang="en-US" sz="1800" baseline="0" dirty="0" smtClean="0">
                          <a:latin typeface="Century Gothic" pitchFamily="34" charset="0"/>
                        </a:rPr>
                        <a:t> Friend</a:t>
                      </a:r>
                      <a:endParaRPr lang="en-US" sz="1800" dirty="0">
                        <a:latin typeface="Century Gothic" pitchFamily="34" charset="0"/>
                      </a:endParaRPr>
                    </a:p>
                  </a:txBody>
                  <a:tcPr>
                    <a:solidFill>
                      <a:srgbClr val="FFFFD9"/>
                    </a:solidFill>
                  </a:tcPr>
                </a:tc>
                <a:tc>
                  <a:txBody>
                    <a:bodyPr/>
                    <a:lstStyle/>
                    <a:p>
                      <a:pPr algn="ctr"/>
                      <a:r>
                        <a:rPr lang="en-US" sz="1800" dirty="0" smtClean="0">
                          <a:latin typeface="Century Gothic" pitchFamily="34" charset="0"/>
                        </a:rPr>
                        <a:t>Store</a:t>
                      </a:r>
                      <a:endParaRPr lang="en-US" sz="1800" dirty="0">
                        <a:latin typeface="Century Gothic" pitchFamily="34" charset="0"/>
                      </a:endParaRPr>
                    </a:p>
                  </a:txBody>
                  <a:tcPr>
                    <a:solidFill>
                      <a:srgbClr val="FFAFCA"/>
                    </a:solidFill>
                  </a:tcPr>
                </a:tc>
                <a:tc>
                  <a:txBody>
                    <a:bodyPr/>
                    <a:lstStyle/>
                    <a:p>
                      <a:pPr algn="ctr"/>
                      <a:r>
                        <a:rPr lang="en-US" sz="1800" dirty="0" smtClean="0">
                          <a:latin typeface="Century Gothic" pitchFamily="34" charset="0"/>
                        </a:rPr>
                        <a:t>Video Game</a:t>
                      </a:r>
                      <a:endParaRPr lang="en-US" sz="1800" dirty="0">
                        <a:latin typeface="Century Gothic" pitchFamily="34" charset="0"/>
                      </a:endParaRPr>
                    </a:p>
                  </a:txBody>
                  <a:tcPr>
                    <a:solidFill>
                      <a:srgbClr val="FFDE75"/>
                    </a:solidFill>
                  </a:tcPr>
                </a:tc>
                <a:tc>
                  <a:txBody>
                    <a:bodyPr/>
                    <a:lstStyle/>
                    <a:p>
                      <a:pPr algn="ctr"/>
                      <a:r>
                        <a:rPr lang="en-US" sz="1800" dirty="0" smtClean="0">
                          <a:latin typeface="Century Gothic" pitchFamily="34" charset="0"/>
                        </a:rPr>
                        <a:t>Week or Month</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How?</a:t>
                      </a:r>
                      <a:endParaRPr lang="en-US" sz="1800" dirty="0">
                        <a:latin typeface="Century Gothic" pitchFamily="34" charset="0"/>
                      </a:endParaRPr>
                    </a:p>
                  </a:txBody>
                  <a:tcPr>
                    <a:solidFill>
                      <a:srgbClr val="DDDDFF"/>
                    </a:solidFill>
                  </a:tcPr>
                </a:tc>
                <a:tc>
                  <a:txBody>
                    <a:bodyPr/>
                    <a:lstStyle/>
                    <a:p>
                      <a:pPr algn="ctr"/>
                      <a:r>
                        <a:rPr lang="en-US" sz="1800" dirty="0" smtClean="0">
                          <a:latin typeface="Century Gothic" pitchFamily="34" charset="0"/>
                        </a:rPr>
                        <a:t>Location</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Play</a:t>
                      </a:r>
                      <a:endParaRPr lang="en-US" sz="1800" dirty="0">
                        <a:latin typeface="Century Gothic" pitchFamily="34" charset="0"/>
                      </a:endParaRPr>
                    </a:p>
                  </a:txBody>
                  <a:tcPr>
                    <a:solidFill>
                      <a:srgbClr val="C9E7A7"/>
                    </a:solidFill>
                  </a:tcPr>
                </a:tc>
              </a:tr>
              <a:tr h="725682">
                <a:tc>
                  <a:txBody>
                    <a:bodyPr/>
                    <a:lstStyle/>
                    <a:p>
                      <a:pPr algn="ctr"/>
                      <a:r>
                        <a:rPr lang="en-US" sz="1800" dirty="0" smtClean="0">
                          <a:latin typeface="Century Gothic" pitchFamily="34" charset="0"/>
                        </a:rPr>
                        <a:t>Other</a:t>
                      </a:r>
                      <a:r>
                        <a:rPr lang="en-US" sz="1800" baseline="0" dirty="0" smtClean="0">
                          <a:latin typeface="Century Gothic" pitchFamily="34" charset="0"/>
                        </a:rPr>
                        <a:t> Friend</a:t>
                      </a:r>
                      <a:endParaRPr lang="en-US" sz="1800" dirty="0">
                        <a:latin typeface="Century Gothic" pitchFamily="34" charset="0"/>
                      </a:endParaRPr>
                    </a:p>
                  </a:txBody>
                  <a:tcPr>
                    <a:solidFill>
                      <a:srgbClr val="FFFFD9"/>
                    </a:solidFill>
                  </a:tcPr>
                </a:tc>
                <a:tc>
                  <a:txBody>
                    <a:bodyPr/>
                    <a:lstStyle/>
                    <a:p>
                      <a:pPr algn="ctr"/>
                      <a:endParaRPr lang="en-US" sz="1400" dirty="0" smtClean="0">
                        <a:latin typeface="Century Gothic" pitchFamily="34" charset="0"/>
                      </a:endParaRPr>
                    </a:p>
                    <a:p>
                      <a:pPr algn="ctr"/>
                      <a:r>
                        <a:rPr lang="en-US" sz="1800" dirty="0" smtClean="0">
                          <a:latin typeface="Century Gothic" pitchFamily="34" charset="0"/>
                        </a:rPr>
                        <a:t>Camp</a:t>
                      </a:r>
                      <a:endParaRPr lang="en-US" sz="2400" dirty="0">
                        <a:latin typeface="Century Gothic" pitchFamily="34" charset="0"/>
                      </a:endParaRPr>
                    </a:p>
                  </a:txBody>
                  <a:tcPr>
                    <a:solidFill>
                      <a:srgbClr val="FFAFCA"/>
                    </a:solidFill>
                  </a:tcPr>
                </a:tc>
                <a:tc>
                  <a:txBody>
                    <a:bodyPr/>
                    <a:lstStyle/>
                    <a:p>
                      <a:pPr algn="ctr"/>
                      <a:r>
                        <a:rPr lang="en-US" sz="1600" dirty="0" smtClean="0">
                          <a:latin typeface="Century Gothic" pitchFamily="34" charset="0"/>
                        </a:rPr>
                        <a:t>Computer</a:t>
                      </a:r>
                      <a:endParaRPr lang="en-US" sz="1800" dirty="0">
                        <a:latin typeface="Century Gothic" pitchFamily="34" charset="0"/>
                      </a:endParaRPr>
                    </a:p>
                  </a:txBody>
                  <a:tcPr>
                    <a:solidFill>
                      <a:srgbClr val="FFDE75"/>
                    </a:solidFill>
                  </a:tcPr>
                </a:tc>
                <a:tc>
                  <a:txBody>
                    <a:bodyPr/>
                    <a:lstStyle/>
                    <a:p>
                      <a:pPr algn="ctr"/>
                      <a:r>
                        <a:rPr lang="en-US" sz="1800" dirty="0" smtClean="0">
                          <a:latin typeface="Century Gothic" pitchFamily="34" charset="0"/>
                        </a:rPr>
                        <a:t>Year</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Why?</a:t>
                      </a:r>
                      <a:endParaRPr lang="en-US" sz="1800" dirty="0">
                        <a:latin typeface="Century Gothic" pitchFamily="34" charset="0"/>
                      </a:endParaRPr>
                    </a:p>
                  </a:txBody>
                  <a:tcPr>
                    <a:solidFill>
                      <a:srgbClr val="DDDDFF"/>
                    </a:solidFill>
                  </a:tcPr>
                </a:tc>
                <a:tc>
                  <a:txBody>
                    <a:bodyPr/>
                    <a:lstStyle/>
                    <a:p>
                      <a:pPr algn="ctr"/>
                      <a:endParaRPr lang="en-US" sz="1200" dirty="0" smtClean="0">
                        <a:latin typeface="Century Gothic" pitchFamily="34" charset="0"/>
                      </a:endParaRPr>
                    </a:p>
                    <a:p>
                      <a:pPr algn="ctr"/>
                      <a:r>
                        <a:rPr lang="en-US" sz="1400" dirty="0" smtClean="0">
                          <a:latin typeface="Century Gothic" pitchFamily="34" charset="0"/>
                        </a:rPr>
                        <a:t>Something I have</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Talk about</a:t>
                      </a:r>
                      <a:endParaRPr lang="en-US" sz="1800" dirty="0">
                        <a:latin typeface="Century Gothic" pitchFamily="34" charset="0"/>
                      </a:endParaRPr>
                    </a:p>
                  </a:txBody>
                  <a:tcPr>
                    <a:solidFill>
                      <a:srgbClr val="C9E7A7"/>
                    </a:solidFill>
                  </a:tcPr>
                </a:tc>
              </a:tr>
              <a:tr h="725682">
                <a:tc>
                  <a:txBody>
                    <a:bodyPr/>
                    <a:lstStyle/>
                    <a:p>
                      <a:pPr algn="ctr"/>
                      <a:r>
                        <a:rPr lang="en-US" sz="1500" dirty="0" smtClean="0">
                          <a:latin typeface="Century Gothic" pitchFamily="34" charset="0"/>
                        </a:rPr>
                        <a:t>Someone else</a:t>
                      </a:r>
                      <a:endParaRPr lang="en-US" sz="1500" dirty="0">
                        <a:latin typeface="Century Gothic" pitchFamily="34" charset="0"/>
                      </a:endParaRPr>
                    </a:p>
                  </a:txBody>
                  <a:tcPr>
                    <a:solidFill>
                      <a:srgbClr val="FFFFD9"/>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Some-place else</a:t>
                      </a:r>
                    </a:p>
                    <a:p>
                      <a:pPr algn="ctr"/>
                      <a:endParaRPr lang="en-US" sz="1500" dirty="0">
                        <a:latin typeface="Century Gothic" pitchFamily="34" charset="0"/>
                      </a:endParaRPr>
                    </a:p>
                  </a:txBody>
                  <a:tcPr>
                    <a:solidFill>
                      <a:srgbClr val="FFAFCA"/>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rgbClr val="FFDE7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rgbClr val="ABE9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rgbClr val="DDDD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rgbClr val="ABE9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rgbClr val="C9E7A7"/>
                    </a:solidFill>
                  </a:tcPr>
                </a:tc>
              </a:tr>
            </a:tbl>
          </a:graphicData>
        </a:graphic>
      </p:graphicFrame>
    </p:spTree>
    <p:extLst>
      <p:ext uri="{BB962C8B-B14F-4D97-AF65-F5344CB8AC3E}">
        <p14:creationId xmlns:p14="http://schemas.microsoft.com/office/powerpoint/2010/main" val="150403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55750" y="0"/>
            <a:ext cx="9199750" cy="6858000"/>
          </a:xfrm>
          <a:prstGeom prst="rect">
            <a:avLst/>
          </a:prstGeom>
          <a:noFill/>
          <a:ln w="9525">
            <a:noFill/>
            <a:miter lim="800000"/>
            <a:headEnd/>
            <a:tailEnd/>
          </a:ln>
          <a:effectLst/>
        </p:spPr>
      </p:pic>
      <p:sp>
        <p:nvSpPr>
          <p:cNvPr id="3" name="Footer Placeholder 2"/>
          <p:cNvSpPr>
            <a:spLocks noGrp="1"/>
          </p:cNvSpPr>
          <p:nvPr>
            <p:ph type="ftr" sz="quarter" idx="11"/>
          </p:nvPr>
        </p:nvSpPr>
        <p:spPr/>
        <p:txBody>
          <a:bodyPr/>
          <a:lstStyle/>
          <a:p>
            <a:r>
              <a:rPr lang="en-US" smtClean="0"/>
              <a:t>www.PrAACticalAAC.org</a:t>
            </a:r>
            <a:endParaRPr lang="en-US"/>
          </a:p>
        </p:txBody>
      </p:sp>
      <p:graphicFrame>
        <p:nvGraphicFramePr>
          <p:cNvPr id="2" name="Table 1"/>
          <p:cNvGraphicFramePr>
            <a:graphicFrameLocks noGrp="1"/>
          </p:cNvGraphicFramePr>
          <p:nvPr>
            <p:extLst>
              <p:ext uri="{D42A27DB-BD31-4B8C-83A1-F6EECF244321}">
                <p14:modId xmlns:p14="http://schemas.microsoft.com/office/powerpoint/2010/main" val="331054307"/>
              </p:ext>
            </p:extLst>
          </p:nvPr>
        </p:nvGraphicFramePr>
        <p:xfrm>
          <a:off x="304798" y="381000"/>
          <a:ext cx="8610602" cy="6315658"/>
        </p:xfrm>
        <a:graphic>
          <a:graphicData uri="http://schemas.openxmlformats.org/drawingml/2006/table">
            <a:tbl>
              <a:tblPr firstRow="1" bandRow="1">
                <a:tableStyleId>{5940675A-B579-460E-94D1-54222C63F5DA}</a:tableStyleId>
              </a:tblPr>
              <a:tblGrid>
                <a:gridCol w="1230086"/>
                <a:gridCol w="1230086"/>
                <a:gridCol w="1230086"/>
                <a:gridCol w="1230086"/>
                <a:gridCol w="1230086"/>
                <a:gridCol w="1230086"/>
                <a:gridCol w="1230086"/>
              </a:tblGrid>
              <a:tr h="797426">
                <a:tc>
                  <a:txBody>
                    <a:bodyPr/>
                    <a:lstStyle/>
                    <a:p>
                      <a:pPr algn="ctr"/>
                      <a:r>
                        <a:rPr lang="en-US" sz="2400" dirty="0" smtClean="0">
                          <a:latin typeface="Century Gothic" pitchFamily="34" charset="0"/>
                        </a:rPr>
                        <a:t>People</a:t>
                      </a:r>
                      <a:endParaRPr lang="en-US" sz="2400" dirty="0">
                        <a:latin typeface="Century Gothic" pitchFamily="34" charset="0"/>
                      </a:endParaRPr>
                    </a:p>
                  </a:txBody>
                  <a:tcPr>
                    <a:solidFill>
                      <a:schemeClr val="bg1"/>
                    </a:solidFill>
                  </a:tcPr>
                </a:tc>
                <a:tc>
                  <a:txBody>
                    <a:bodyPr/>
                    <a:lstStyle/>
                    <a:p>
                      <a:pPr algn="ctr"/>
                      <a:r>
                        <a:rPr lang="en-US" sz="2400" dirty="0" smtClean="0">
                          <a:latin typeface="Century Gothic" pitchFamily="34" charset="0"/>
                        </a:rPr>
                        <a:t>Places</a:t>
                      </a:r>
                      <a:endParaRPr lang="en-US" sz="2400" dirty="0">
                        <a:latin typeface="Century Gothic" pitchFamily="34" charset="0"/>
                      </a:endParaRPr>
                    </a:p>
                  </a:txBody>
                  <a:tcPr>
                    <a:solidFill>
                      <a:schemeClr val="bg1"/>
                    </a:solidFill>
                  </a:tcPr>
                </a:tc>
                <a:tc>
                  <a:txBody>
                    <a:bodyPr/>
                    <a:lstStyle/>
                    <a:p>
                      <a:pPr algn="ctr"/>
                      <a:r>
                        <a:rPr lang="en-US" sz="2400" dirty="0" smtClean="0">
                          <a:latin typeface="Century Gothic" pitchFamily="34" charset="0"/>
                        </a:rPr>
                        <a:t>Thing</a:t>
                      </a:r>
                      <a:endParaRPr lang="en-US" sz="2400" dirty="0">
                        <a:latin typeface="Century Gothic" pitchFamily="34" charset="0"/>
                      </a:endParaRPr>
                    </a:p>
                  </a:txBody>
                  <a:tcPr>
                    <a:solidFill>
                      <a:schemeClr val="bg1"/>
                    </a:solidFill>
                  </a:tcPr>
                </a:tc>
                <a:tc>
                  <a:txBody>
                    <a:bodyPr/>
                    <a:lstStyle/>
                    <a:p>
                      <a:pPr algn="ctr"/>
                      <a:r>
                        <a:rPr lang="en-US" sz="2400" dirty="0" smtClean="0">
                          <a:latin typeface="Century Gothic" pitchFamily="34" charset="0"/>
                        </a:rPr>
                        <a:t>Time</a:t>
                      </a:r>
                      <a:endParaRPr lang="en-US" sz="2400" dirty="0">
                        <a:latin typeface="Century Gothic" pitchFamily="34" charset="0"/>
                      </a:endParaRPr>
                    </a:p>
                  </a:txBody>
                  <a:tcPr>
                    <a:solidFill>
                      <a:schemeClr val="bg1"/>
                    </a:solidFill>
                  </a:tcPr>
                </a:tc>
                <a:tc>
                  <a:txBody>
                    <a:bodyPr/>
                    <a:lstStyle/>
                    <a:p>
                      <a:pPr algn="ctr"/>
                      <a:r>
                        <a:rPr lang="en-US" sz="1900" dirty="0" smtClean="0">
                          <a:latin typeface="Century Gothic" pitchFamily="34" charset="0"/>
                        </a:rPr>
                        <a:t>Question</a:t>
                      </a:r>
                      <a:endParaRPr lang="en-US" sz="19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Describe</a:t>
                      </a:r>
                      <a:endParaRPr lang="en-US" sz="2400" dirty="0">
                        <a:latin typeface="Century Gothic" pitchFamily="34" charset="0"/>
                      </a:endParaRPr>
                    </a:p>
                  </a:txBody>
                  <a:tcPr>
                    <a:solidFill>
                      <a:schemeClr val="bg1"/>
                    </a:solidFill>
                  </a:tcPr>
                </a:tc>
                <a:tc>
                  <a:txBody>
                    <a:bodyPr/>
                    <a:lstStyle/>
                    <a:p>
                      <a:pPr algn="ctr"/>
                      <a:r>
                        <a:rPr lang="en-US" sz="2400" dirty="0" smtClean="0">
                          <a:latin typeface="Century Gothic" pitchFamily="34" charset="0"/>
                        </a:rPr>
                        <a:t>Action</a:t>
                      </a:r>
                      <a:endParaRPr lang="en-US" sz="2400" dirty="0">
                        <a:latin typeface="Century Gothic" pitchFamily="34" charset="0"/>
                      </a:endParaRPr>
                    </a:p>
                  </a:txBody>
                  <a:tcPr>
                    <a:solidFill>
                      <a:schemeClr val="bg1"/>
                    </a:solidFill>
                  </a:tcPr>
                </a:tc>
              </a:tr>
              <a:tr h="697015">
                <a:tc>
                  <a:txBody>
                    <a:bodyPr/>
                    <a:lstStyle/>
                    <a:p>
                      <a:pPr algn="ctr"/>
                      <a:r>
                        <a:rPr lang="en-US" sz="1800" dirty="0" smtClean="0">
                          <a:latin typeface="Century Gothic" pitchFamily="34" charset="0"/>
                        </a:rPr>
                        <a:t>Mom</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Home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Food</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Now/ Today</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Who?</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Looks</a:t>
                      </a:r>
                      <a:r>
                        <a:rPr lang="en-US" sz="1800" baseline="0" dirty="0" smtClean="0">
                          <a:latin typeface="Century Gothic" pitchFamily="34" charset="0"/>
                        </a:rPr>
                        <a:t> like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Need</a:t>
                      </a:r>
                      <a:r>
                        <a:rPr lang="en-US" sz="1800" baseline="0" dirty="0" smtClean="0">
                          <a:latin typeface="Century Gothic" pitchFamily="34" charset="0"/>
                        </a:rPr>
                        <a:t> or Want</a:t>
                      </a:r>
                      <a:endParaRPr lang="en-US" sz="1800" dirty="0">
                        <a:latin typeface="Century Gothic" pitchFamily="34" charset="0"/>
                      </a:endParaRPr>
                    </a:p>
                  </a:txBody>
                  <a:tcPr>
                    <a:solidFill>
                      <a:schemeClr val="bg1"/>
                    </a:solidFill>
                  </a:tcPr>
                </a:tc>
              </a:tr>
              <a:tr h="697015">
                <a:tc>
                  <a:txBody>
                    <a:bodyPr/>
                    <a:lstStyle/>
                    <a:p>
                      <a:pPr algn="ctr"/>
                      <a:r>
                        <a:rPr lang="en-US" sz="1800" dirty="0" smtClean="0">
                          <a:latin typeface="Century Gothic" pitchFamily="34" charset="0"/>
                        </a:rPr>
                        <a:t>Dad</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School</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TV/DVR</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Before/</a:t>
                      </a:r>
                    </a:p>
                    <a:p>
                      <a:pPr algn="ctr"/>
                      <a:r>
                        <a:rPr lang="en-US" sz="1600" dirty="0" smtClean="0">
                          <a:latin typeface="Century Gothic" pitchFamily="34" charset="0"/>
                        </a:rPr>
                        <a:t>Yesterday/</a:t>
                      </a:r>
                      <a:r>
                        <a:rPr lang="en-US" sz="1800" dirty="0" smtClean="0">
                          <a:latin typeface="Century Gothic" pitchFamily="34" charset="0"/>
                        </a:rPr>
                        <a:t>Past</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What?</a:t>
                      </a:r>
                    </a:p>
                    <a:p>
                      <a:pPr algn="ct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Used for</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Help</a:t>
                      </a:r>
                      <a:endParaRPr lang="en-US" sz="1800" dirty="0">
                        <a:latin typeface="Century Gothic" pitchFamily="34" charset="0"/>
                      </a:endParaRPr>
                    </a:p>
                  </a:txBody>
                  <a:tcPr>
                    <a:solidFill>
                      <a:schemeClr val="bg1"/>
                    </a:solidFill>
                  </a:tcPr>
                </a:tc>
              </a:tr>
              <a:tr h="725682">
                <a:tc>
                  <a:txBody>
                    <a:bodyPr/>
                    <a:lstStyle/>
                    <a:p>
                      <a:pPr algn="ctr"/>
                      <a:endParaRPr lang="en-US" sz="1100" dirty="0" smtClean="0">
                        <a:latin typeface="Century Gothic" pitchFamily="34" charset="0"/>
                      </a:endParaRPr>
                    </a:p>
                    <a:p>
                      <a:pPr algn="ctr"/>
                      <a:r>
                        <a:rPr lang="en-US" sz="1600" dirty="0" smtClean="0">
                          <a:latin typeface="Century Gothic" pitchFamily="34" charset="0"/>
                        </a:rPr>
                        <a:t>Brother or Sister</a:t>
                      </a:r>
                      <a:endParaRPr lang="en-US" sz="16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Park</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Books</a:t>
                      </a:r>
                      <a:r>
                        <a:rPr lang="en-US" sz="1800" baseline="0" dirty="0" smtClean="0">
                          <a:latin typeface="Century Gothic" pitchFamily="34" charset="0"/>
                        </a:rPr>
                        <a:t> or</a:t>
                      </a:r>
                      <a:r>
                        <a:rPr lang="en-US" sz="1800" dirty="0" smtClean="0">
                          <a:latin typeface="Century Gothic" pitchFamily="34" charset="0"/>
                        </a:rPr>
                        <a:t> Music</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Later/</a:t>
                      </a:r>
                    </a:p>
                    <a:p>
                      <a:pPr algn="ctr"/>
                      <a:r>
                        <a:rPr lang="en-US" sz="1400" dirty="0" smtClean="0">
                          <a:latin typeface="Century Gothic" pitchFamily="34" charset="0"/>
                        </a:rPr>
                        <a:t>Tomorrow</a:t>
                      </a:r>
                      <a:r>
                        <a:rPr lang="en-US" sz="1800" dirty="0" smtClean="0">
                          <a:latin typeface="Century Gothic" pitchFamily="34" charset="0"/>
                        </a:rPr>
                        <a:t>/Future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When?</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Size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Tell</a:t>
                      </a:r>
                      <a:endParaRPr lang="en-US" sz="1800" dirty="0">
                        <a:latin typeface="Century Gothic" pitchFamily="34" charset="0"/>
                      </a:endParaRPr>
                    </a:p>
                  </a:txBody>
                  <a:tcPr>
                    <a:solidFill>
                      <a:schemeClr val="bg1"/>
                    </a:solidFill>
                  </a:tcPr>
                </a:tc>
              </a:tr>
              <a:tr h="725682">
                <a:tc>
                  <a:txBody>
                    <a:bodyPr/>
                    <a:lstStyle/>
                    <a:p>
                      <a:pPr algn="ctr"/>
                      <a:r>
                        <a:rPr lang="en-US" sz="1600" dirty="0" smtClean="0">
                          <a:latin typeface="Century Gothic" pitchFamily="34" charset="0"/>
                        </a:rPr>
                        <a:t>Grandma or Grandpa</a:t>
                      </a:r>
                      <a:endParaRPr lang="en-US" sz="1800" dirty="0">
                        <a:latin typeface="Century Gothic" pitchFamily="34" charset="0"/>
                      </a:endParaRPr>
                    </a:p>
                  </a:txBody>
                  <a:tcPr>
                    <a:solidFill>
                      <a:schemeClr val="bg1"/>
                    </a:solidFill>
                  </a:tcPr>
                </a:tc>
                <a:tc>
                  <a:txBody>
                    <a:bodyPr/>
                    <a:lstStyle/>
                    <a:p>
                      <a:pPr algn="ctr"/>
                      <a:endParaRPr lang="en-US" sz="1200" dirty="0" smtClean="0">
                        <a:latin typeface="Century Gothic" pitchFamily="34" charset="0"/>
                      </a:endParaRPr>
                    </a:p>
                    <a:p>
                      <a:pPr algn="ctr"/>
                      <a:r>
                        <a:rPr lang="en-US" sz="1600" dirty="0" smtClean="0">
                          <a:latin typeface="Century Gothic" pitchFamily="34" charset="0"/>
                        </a:rPr>
                        <a:t>Library</a:t>
                      </a:r>
                      <a:endParaRPr lang="en-US" sz="1600" dirty="0">
                        <a:latin typeface="Century Gothic" pitchFamily="34" charset="0"/>
                      </a:endParaRPr>
                    </a:p>
                  </a:txBody>
                  <a:tcPr>
                    <a:solidFill>
                      <a:schemeClr val="bg1"/>
                    </a:solidFill>
                  </a:tcPr>
                </a:tc>
                <a:tc>
                  <a:txBody>
                    <a:bodyPr/>
                    <a:lstStyle/>
                    <a:p>
                      <a:pPr algn="ctr"/>
                      <a:r>
                        <a:rPr lang="en-US" sz="2000" dirty="0" smtClean="0">
                          <a:latin typeface="Century Gothic" pitchFamily="34" charset="0"/>
                        </a:rPr>
                        <a:t>Car</a:t>
                      </a:r>
                      <a:endParaRPr lang="en-US" sz="20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Minutes or Hours</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Where?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Shape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Do or Watch</a:t>
                      </a:r>
                      <a:endParaRPr lang="en-US" sz="1800" dirty="0">
                        <a:latin typeface="Century Gothic" pitchFamily="34" charset="0"/>
                      </a:endParaRPr>
                    </a:p>
                  </a:txBody>
                  <a:tcPr>
                    <a:solidFill>
                      <a:schemeClr val="bg1"/>
                    </a:solidFill>
                  </a:tcPr>
                </a:tc>
              </a:tr>
              <a:tr h="697015">
                <a:tc>
                  <a:txBody>
                    <a:bodyPr/>
                    <a:lstStyle/>
                    <a:p>
                      <a:pPr algn="ctr"/>
                      <a:r>
                        <a:rPr lang="en-US" sz="1800" dirty="0" smtClean="0">
                          <a:latin typeface="Century Gothic" pitchFamily="34" charset="0"/>
                        </a:rPr>
                        <a:t>School</a:t>
                      </a:r>
                      <a:r>
                        <a:rPr lang="en-US" sz="1800" baseline="0" dirty="0" smtClean="0">
                          <a:latin typeface="Century Gothic" pitchFamily="34" charset="0"/>
                        </a:rPr>
                        <a:t> Friend</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Store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Video Game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Week or Month</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How?</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Location</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Play</a:t>
                      </a:r>
                      <a:endParaRPr lang="en-US" sz="1800" dirty="0">
                        <a:latin typeface="Century Gothic" pitchFamily="34" charset="0"/>
                      </a:endParaRPr>
                    </a:p>
                  </a:txBody>
                  <a:tcPr>
                    <a:solidFill>
                      <a:schemeClr val="bg1"/>
                    </a:solidFill>
                  </a:tcPr>
                </a:tc>
              </a:tr>
              <a:tr h="725682">
                <a:tc>
                  <a:txBody>
                    <a:bodyPr/>
                    <a:lstStyle/>
                    <a:p>
                      <a:pPr algn="ctr"/>
                      <a:r>
                        <a:rPr lang="en-US" sz="1800" dirty="0" smtClean="0">
                          <a:latin typeface="Century Gothic" pitchFamily="34" charset="0"/>
                        </a:rPr>
                        <a:t>Other</a:t>
                      </a:r>
                      <a:r>
                        <a:rPr lang="en-US" sz="1800" baseline="0" dirty="0" smtClean="0">
                          <a:latin typeface="Century Gothic" pitchFamily="34" charset="0"/>
                        </a:rPr>
                        <a:t> Friend</a:t>
                      </a:r>
                      <a:endParaRPr lang="en-US" sz="1800" dirty="0">
                        <a:latin typeface="Century Gothic" pitchFamily="34" charset="0"/>
                      </a:endParaRPr>
                    </a:p>
                  </a:txBody>
                  <a:tcPr>
                    <a:solidFill>
                      <a:schemeClr val="bg1"/>
                    </a:solidFill>
                  </a:tcPr>
                </a:tc>
                <a:tc>
                  <a:txBody>
                    <a:bodyPr/>
                    <a:lstStyle/>
                    <a:p>
                      <a:pPr algn="ctr"/>
                      <a:endParaRPr lang="en-US" sz="1400" dirty="0" smtClean="0">
                        <a:latin typeface="Century Gothic" pitchFamily="34" charset="0"/>
                      </a:endParaRPr>
                    </a:p>
                    <a:p>
                      <a:pPr algn="ctr"/>
                      <a:r>
                        <a:rPr lang="en-US" sz="1800" dirty="0" smtClean="0">
                          <a:latin typeface="Century Gothic" pitchFamily="34" charset="0"/>
                        </a:rPr>
                        <a:t>Camp</a:t>
                      </a:r>
                      <a:endParaRPr lang="en-US" sz="2400" dirty="0">
                        <a:latin typeface="Century Gothic" pitchFamily="34" charset="0"/>
                      </a:endParaRPr>
                    </a:p>
                  </a:txBody>
                  <a:tcPr>
                    <a:solidFill>
                      <a:schemeClr val="bg1"/>
                    </a:solidFill>
                  </a:tcPr>
                </a:tc>
                <a:tc>
                  <a:txBody>
                    <a:bodyPr/>
                    <a:lstStyle/>
                    <a:p>
                      <a:pPr algn="ctr"/>
                      <a:r>
                        <a:rPr lang="en-US" sz="1600" dirty="0" smtClean="0">
                          <a:latin typeface="Century Gothic" pitchFamily="34" charset="0"/>
                        </a:rPr>
                        <a:t>Computer</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Year</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Why?</a:t>
                      </a:r>
                      <a:endParaRPr lang="en-US" sz="1800" dirty="0">
                        <a:latin typeface="Century Gothic" pitchFamily="34" charset="0"/>
                      </a:endParaRPr>
                    </a:p>
                  </a:txBody>
                  <a:tcPr>
                    <a:solidFill>
                      <a:schemeClr val="bg1"/>
                    </a:solidFill>
                  </a:tcPr>
                </a:tc>
                <a:tc>
                  <a:txBody>
                    <a:bodyPr/>
                    <a:lstStyle/>
                    <a:p>
                      <a:pPr algn="ctr"/>
                      <a:endParaRPr lang="en-US" sz="1200" dirty="0" smtClean="0">
                        <a:latin typeface="Century Gothic" pitchFamily="34" charset="0"/>
                      </a:endParaRPr>
                    </a:p>
                    <a:p>
                      <a:pPr algn="ctr"/>
                      <a:r>
                        <a:rPr lang="en-US" sz="1400" dirty="0" smtClean="0">
                          <a:latin typeface="Century Gothic" pitchFamily="34" charset="0"/>
                        </a:rPr>
                        <a:t>Something I have</a:t>
                      </a:r>
                      <a:endParaRPr lang="en-US" sz="1800" dirty="0">
                        <a:latin typeface="Century Gothic" pitchFamily="34" charset="0"/>
                      </a:endParaRPr>
                    </a:p>
                  </a:txBody>
                  <a:tcPr>
                    <a:solidFill>
                      <a:schemeClr val="bg1"/>
                    </a:solidFill>
                  </a:tcPr>
                </a:tc>
                <a:tc>
                  <a:txBody>
                    <a:bodyPr/>
                    <a:lstStyle/>
                    <a:p>
                      <a:pPr algn="ctr"/>
                      <a:r>
                        <a:rPr lang="en-US" sz="1800" dirty="0" smtClean="0">
                          <a:latin typeface="Century Gothic" pitchFamily="34" charset="0"/>
                        </a:rPr>
                        <a:t>Talk about</a:t>
                      </a:r>
                      <a:endParaRPr lang="en-US" sz="1800" dirty="0">
                        <a:latin typeface="Century Gothic" pitchFamily="34" charset="0"/>
                      </a:endParaRPr>
                    </a:p>
                  </a:txBody>
                  <a:tcPr>
                    <a:solidFill>
                      <a:schemeClr val="bg1"/>
                    </a:solidFill>
                  </a:tcPr>
                </a:tc>
              </a:tr>
              <a:tr h="725682">
                <a:tc>
                  <a:txBody>
                    <a:bodyPr/>
                    <a:lstStyle/>
                    <a:p>
                      <a:pPr algn="ctr"/>
                      <a:r>
                        <a:rPr lang="en-US" sz="1500" dirty="0" smtClean="0">
                          <a:latin typeface="Century Gothic" pitchFamily="34" charset="0"/>
                        </a:rPr>
                        <a:t>Someone else</a:t>
                      </a:r>
                      <a:endParaRPr lang="en-US" sz="1500" dirty="0">
                        <a:latin typeface="Century Gothic" pitchFamily="34" charset="0"/>
                      </a:endParaRP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Some-place else</a:t>
                      </a:r>
                    </a:p>
                    <a:p>
                      <a:pPr algn="ctr"/>
                      <a:endParaRPr lang="en-US" sz="1500" dirty="0">
                        <a:latin typeface="Century Gothic" pitchFamily="34" charset="0"/>
                      </a:endParaRP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chemeClr val="bg1"/>
                    </a:solidFill>
                  </a:tcPr>
                </a:tc>
              </a:tr>
            </a:tbl>
          </a:graphicData>
        </a:graphic>
      </p:graphicFrame>
    </p:spTree>
    <p:extLst>
      <p:ext uri="{BB962C8B-B14F-4D97-AF65-F5344CB8AC3E}">
        <p14:creationId xmlns:p14="http://schemas.microsoft.com/office/powerpoint/2010/main" val="4246275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55750" y="0"/>
            <a:ext cx="9199750" cy="6858000"/>
          </a:xfrm>
          <a:prstGeom prst="rect">
            <a:avLst/>
          </a:prstGeom>
          <a:noFill/>
          <a:ln w="9525">
            <a:noFill/>
            <a:miter lim="800000"/>
            <a:headEnd/>
            <a:tailEnd/>
          </a:ln>
          <a:effectLst/>
        </p:spPr>
      </p:pic>
      <p:sp>
        <p:nvSpPr>
          <p:cNvPr id="3" name="Footer Placeholder 2"/>
          <p:cNvSpPr>
            <a:spLocks noGrp="1"/>
          </p:cNvSpPr>
          <p:nvPr>
            <p:ph type="ftr" sz="quarter" idx="11"/>
          </p:nvPr>
        </p:nvSpPr>
        <p:spPr/>
        <p:txBody>
          <a:bodyPr/>
          <a:lstStyle/>
          <a:p>
            <a:r>
              <a:rPr lang="en-US" smtClean="0"/>
              <a:t>www.PrAACticalAAC.org</a:t>
            </a:r>
            <a:endParaRPr lang="en-US"/>
          </a:p>
        </p:txBody>
      </p:sp>
      <p:graphicFrame>
        <p:nvGraphicFramePr>
          <p:cNvPr id="2" name="Table 1"/>
          <p:cNvGraphicFramePr>
            <a:graphicFrameLocks noGrp="1"/>
          </p:cNvGraphicFramePr>
          <p:nvPr>
            <p:extLst>
              <p:ext uri="{D42A27DB-BD31-4B8C-83A1-F6EECF244321}">
                <p14:modId xmlns:p14="http://schemas.microsoft.com/office/powerpoint/2010/main" val="4054449396"/>
              </p:ext>
            </p:extLst>
          </p:nvPr>
        </p:nvGraphicFramePr>
        <p:xfrm>
          <a:off x="304798" y="381000"/>
          <a:ext cx="8610602" cy="6248860"/>
        </p:xfrm>
        <a:graphic>
          <a:graphicData uri="http://schemas.openxmlformats.org/drawingml/2006/table">
            <a:tbl>
              <a:tblPr firstRow="1" bandRow="1">
                <a:tableStyleId>{5940675A-B579-460E-94D1-54222C63F5DA}</a:tableStyleId>
              </a:tblPr>
              <a:tblGrid>
                <a:gridCol w="1230086"/>
                <a:gridCol w="1230086"/>
                <a:gridCol w="1230086"/>
                <a:gridCol w="1230086"/>
                <a:gridCol w="1230086"/>
                <a:gridCol w="1230086"/>
                <a:gridCol w="1230086"/>
              </a:tblGrid>
              <a:tr h="797426">
                <a:tc>
                  <a:txBody>
                    <a:bodyPr/>
                    <a:lstStyle/>
                    <a:p>
                      <a:pPr algn="ctr"/>
                      <a:r>
                        <a:rPr lang="en-US" sz="2400" dirty="0" smtClean="0">
                          <a:latin typeface="Century Gothic" pitchFamily="34" charset="0"/>
                        </a:rPr>
                        <a:t>People</a:t>
                      </a:r>
                      <a:endParaRPr lang="en-US" sz="2400" dirty="0">
                        <a:latin typeface="Century Gothic" pitchFamily="34" charset="0"/>
                      </a:endParaRPr>
                    </a:p>
                  </a:txBody>
                  <a:tcPr>
                    <a:solidFill>
                      <a:srgbClr val="FFFF99"/>
                    </a:solidFill>
                  </a:tcPr>
                </a:tc>
                <a:tc>
                  <a:txBody>
                    <a:bodyPr/>
                    <a:lstStyle/>
                    <a:p>
                      <a:pPr algn="ctr"/>
                      <a:r>
                        <a:rPr lang="en-US" sz="2400" dirty="0" smtClean="0">
                          <a:latin typeface="Century Gothic" pitchFamily="34" charset="0"/>
                        </a:rPr>
                        <a:t>Places</a:t>
                      </a:r>
                      <a:endParaRPr lang="en-US" sz="2400" dirty="0">
                        <a:latin typeface="Century Gothic" pitchFamily="34" charset="0"/>
                      </a:endParaRPr>
                    </a:p>
                  </a:txBody>
                  <a:tcPr>
                    <a:solidFill>
                      <a:srgbClr val="FF6699"/>
                    </a:solidFill>
                  </a:tcPr>
                </a:tc>
                <a:tc>
                  <a:txBody>
                    <a:bodyPr/>
                    <a:lstStyle/>
                    <a:p>
                      <a:pPr algn="ctr"/>
                      <a:r>
                        <a:rPr lang="en-US" sz="2400" dirty="0" smtClean="0">
                          <a:latin typeface="Century Gothic" pitchFamily="34" charset="0"/>
                        </a:rPr>
                        <a:t>Thing</a:t>
                      </a:r>
                      <a:endParaRPr lang="en-US" sz="2400" dirty="0">
                        <a:latin typeface="Century Gothic" pitchFamily="34" charset="0"/>
                      </a:endParaRPr>
                    </a:p>
                  </a:txBody>
                  <a:tcPr>
                    <a:solidFill>
                      <a:srgbClr val="FFC000"/>
                    </a:solidFill>
                  </a:tcPr>
                </a:tc>
                <a:tc>
                  <a:txBody>
                    <a:bodyPr/>
                    <a:lstStyle/>
                    <a:p>
                      <a:pPr algn="ctr"/>
                      <a:r>
                        <a:rPr lang="en-US" sz="2400" dirty="0" smtClean="0">
                          <a:latin typeface="Century Gothic" pitchFamily="34" charset="0"/>
                        </a:rPr>
                        <a:t>Time</a:t>
                      </a:r>
                      <a:endParaRPr lang="en-US" sz="2400" dirty="0">
                        <a:latin typeface="Century Gothic" pitchFamily="34" charset="0"/>
                      </a:endParaRPr>
                    </a:p>
                  </a:txBody>
                  <a:tcPr>
                    <a:solidFill>
                      <a:srgbClr val="25C6FF"/>
                    </a:solidFill>
                  </a:tcPr>
                </a:tc>
                <a:tc>
                  <a:txBody>
                    <a:bodyPr/>
                    <a:lstStyle/>
                    <a:p>
                      <a:pPr algn="ctr"/>
                      <a:r>
                        <a:rPr lang="en-US" sz="1900" dirty="0" smtClean="0">
                          <a:latin typeface="Century Gothic" pitchFamily="34" charset="0"/>
                        </a:rPr>
                        <a:t>Question</a:t>
                      </a:r>
                      <a:endParaRPr lang="en-US" sz="1900" dirty="0">
                        <a:latin typeface="Century Gothic" pitchFamily="34" charset="0"/>
                      </a:endParaRPr>
                    </a:p>
                  </a:txBody>
                  <a:tcPr>
                    <a:solidFill>
                      <a:srgbClr val="C5C5FF"/>
                    </a:solidFill>
                  </a:tcPr>
                </a:tc>
                <a:tc>
                  <a:txBody>
                    <a:bodyPr/>
                    <a:lstStyle/>
                    <a:p>
                      <a:pPr algn="ctr"/>
                      <a:r>
                        <a:rPr lang="en-US" sz="1800" dirty="0" smtClean="0">
                          <a:latin typeface="Century Gothic" pitchFamily="34" charset="0"/>
                        </a:rPr>
                        <a:t>Describe</a:t>
                      </a:r>
                      <a:endParaRPr lang="en-US" sz="2400" dirty="0">
                        <a:latin typeface="Century Gothic" pitchFamily="34" charset="0"/>
                      </a:endParaRPr>
                    </a:p>
                  </a:txBody>
                  <a:tcPr>
                    <a:solidFill>
                      <a:srgbClr val="25C6FF"/>
                    </a:solidFill>
                  </a:tcPr>
                </a:tc>
                <a:tc>
                  <a:txBody>
                    <a:bodyPr/>
                    <a:lstStyle/>
                    <a:p>
                      <a:pPr algn="ctr"/>
                      <a:r>
                        <a:rPr lang="en-US" sz="2400" dirty="0" smtClean="0">
                          <a:latin typeface="Century Gothic" pitchFamily="34" charset="0"/>
                        </a:rPr>
                        <a:t>Action</a:t>
                      </a:r>
                      <a:endParaRPr lang="en-US" sz="2400" dirty="0">
                        <a:latin typeface="Century Gothic" pitchFamily="34" charset="0"/>
                      </a:endParaRPr>
                    </a:p>
                  </a:txBody>
                  <a:tcPr>
                    <a:solidFill>
                      <a:srgbClr val="92D050"/>
                    </a:solidFill>
                  </a:tcPr>
                </a:tc>
              </a:tr>
              <a:tr h="697015">
                <a:tc>
                  <a:txBody>
                    <a:bodyPr/>
                    <a:lstStyle/>
                    <a:p>
                      <a:pPr algn="ctr"/>
                      <a:r>
                        <a:rPr lang="en-US" sz="1800" dirty="0" smtClean="0">
                          <a:latin typeface="Century Gothic" pitchFamily="34" charset="0"/>
                        </a:rPr>
                        <a:t>Mom or Dad</a:t>
                      </a:r>
                      <a:endParaRPr lang="en-US" sz="1800" dirty="0">
                        <a:latin typeface="Century Gothic" pitchFamily="34" charset="0"/>
                      </a:endParaRPr>
                    </a:p>
                  </a:txBody>
                  <a:tcPr>
                    <a:solidFill>
                      <a:srgbClr val="FFFFD9"/>
                    </a:solidFill>
                  </a:tcPr>
                </a:tc>
                <a:tc>
                  <a:txBody>
                    <a:bodyPr/>
                    <a:lstStyle/>
                    <a:p>
                      <a:pPr algn="ctr"/>
                      <a:r>
                        <a:rPr lang="en-US" sz="1800" dirty="0" smtClean="0">
                          <a:latin typeface="Century Gothic" pitchFamily="34" charset="0"/>
                        </a:rPr>
                        <a:t>Home</a:t>
                      </a:r>
                      <a:endParaRPr lang="en-US" sz="1800" dirty="0">
                        <a:latin typeface="Century Gothic" pitchFamily="34" charset="0"/>
                      </a:endParaRPr>
                    </a:p>
                  </a:txBody>
                  <a:tcPr>
                    <a:solidFill>
                      <a:srgbClr val="FFAFCA"/>
                    </a:solidFill>
                  </a:tcPr>
                </a:tc>
                <a:tc>
                  <a:txBody>
                    <a:bodyPr/>
                    <a:lstStyle/>
                    <a:p>
                      <a:pPr algn="ctr"/>
                      <a:r>
                        <a:rPr lang="en-US" sz="1800" dirty="0" smtClean="0">
                          <a:latin typeface="Century Gothic" pitchFamily="34" charset="0"/>
                        </a:rPr>
                        <a:t>Food</a:t>
                      </a:r>
                      <a:endParaRPr lang="en-US" sz="1800" dirty="0">
                        <a:latin typeface="Century Gothic" pitchFamily="34" charset="0"/>
                      </a:endParaRPr>
                    </a:p>
                  </a:txBody>
                  <a:tcPr>
                    <a:solidFill>
                      <a:srgbClr val="FFDE75"/>
                    </a:solidFill>
                  </a:tcPr>
                </a:tc>
                <a:tc>
                  <a:txBody>
                    <a:bodyPr/>
                    <a:lstStyle/>
                    <a:p>
                      <a:pPr algn="ctr"/>
                      <a:r>
                        <a:rPr lang="en-US" sz="1800" dirty="0" smtClean="0">
                          <a:latin typeface="Century Gothic" pitchFamily="34" charset="0"/>
                        </a:rPr>
                        <a:t>Now/ Today</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Who?</a:t>
                      </a:r>
                      <a:endParaRPr lang="en-US" sz="1800" dirty="0">
                        <a:latin typeface="Century Gothic" pitchFamily="34" charset="0"/>
                      </a:endParaRPr>
                    </a:p>
                  </a:txBody>
                  <a:tcPr>
                    <a:solidFill>
                      <a:srgbClr val="DDDDFF"/>
                    </a:solidFill>
                  </a:tcPr>
                </a:tc>
                <a:tc>
                  <a:txBody>
                    <a:bodyPr/>
                    <a:lstStyle/>
                    <a:p>
                      <a:pPr algn="ctr"/>
                      <a:r>
                        <a:rPr lang="en-US" sz="1800" dirty="0" smtClean="0">
                          <a:latin typeface="Century Gothic" pitchFamily="34" charset="0"/>
                        </a:rPr>
                        <a:t>Looks</a:t>
                      </a:r>
                      <a:r>
                        <a:rPr lang="en-US" sz="1800" baseline="0" dirty="0" smtClean="0">
                          <a:latin typeface="Century Gothic" pitchFamily="34" charset="0"/>
                        </a:rPr>
                        <a:t> like</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Need</a:t>
                      </a:r>
                      <a:r>
                        <a:rPr lang="en-US" sz="1800" baseline="0" dirty="0" smtClean="0">
                          <a:latin typeface="Century Gothic" pitchFamily="34" charset="0"/>
                        </a:rPr>
                        <a:t> or Want</a:t>
                      </a:r>
                      <a:endParaRPr lang="en-US" sz="1800" dirty="0">
                        <a:latin typeface="Century Gothic" pitchFamily="34" charset="0"/>
                      </a:endParaRPr>
                    </a:p>
                  </a:txBody>
                  <a:tcPr>
                    <a:solidFill>
                      <a:srgbClr val="C9E7A7"/>
                    </a:solidFill>
                  </a:tcPr>
                </a:tc>
              </a:tr>
              <a:tr h="697015">
                <a:tc>
                  <a:txBody>
                    <a:bodyPr/>
                    <a:lstStyle/>
                    <a:p>
                      <a:pPr algn="ctr"/>
                      <a:r>
                        <a:rPr lang="en-US" sz="1800" dirty="0" smtClean="0">
                          <a:latin typeface="Century Gothic" pitchFamily="34" charset="0"/>
                        </a:rPr>
                        <a:t>Teacher</a:t>
                      </a:r>
                      <a:endParaRPr lang="en-US" sz="1800" dirty="0">
                        <a:latin typeface="Century Gothic" pitchFamily="34" charset="0"/>
                      </a:endParaRPr>
                    </a:p>
                  </a:txBody>
                  <a:tcPr>
                    <a:solidFill>
                      <a:srgbClr val="FFFFD9"/>
                    </a:solidFill>
                  </a:tcPr>
                </a:tc>
                <a:tc>
                  <a:txBody>
                    <a:bodyPr/>
                    <a:lstStyle/>
                    <a:p>
                      <a:pPr algn="ctr"/>
                      <a:r>
                        <a:rPr lang="en-US" sz="1800" dirty="0" smtClean="0">
                          <a:latin typeface="Century Gothic" pitchFamily="34" charset="0"/>
                        </a:rPr>
                        <a:t>School</a:t>
                      </a:r>
                      <a:endParaRPr lang="en-US" sz="1800" dirty="0">
                        <a:latin typeface="Century Gothic" pitchFamily="34" charset="0"/>
                      </a:endParaRPr>
                    </a:p>
                  </a:txBody>
                  <a:tcPr>
                    <a:solidFill>
                      <a:srgbClr val="FFAFCA"/>
                    </a:solidFill>
                  </a:tcPr>
                </a:tc>
                <a:tc>
                  <a:txBody>
                    <a:bodyPr/>
                    <a:lstStyle/>
                    <a:p>
                      <a:pPr algn="ctr"/>
                      <a:r>
                        <a:rPr lang="en-US" sz="1800" dirty="0" smtClean="0">
                          <a:latin typeface="Century Gothic" pitchFamily="34" charset="0"/>
                        </a:rPr>
                        <a:t>Books or</a:t>
                      </a:r>
                      <a:r>
                        <a:rPr lang="en-US" sz="1800" baseline="0" dirty="0" smtClean="0">
                          <a:latin typeface="Century Gothic" pitchFamily="34" charset="0"/>
                        </a:rPr>
                        <a:t> Reading Stuff</a:t>
                      </a:r>
                      <a:endParaRPr lang="en-US" sz="1800" dirty="0">
                        <a:latin typeface="Century Gothic" pitchFamily="34" charset="0"/>
                      </a:endParaRPr>
                    </a:p>
                  </a:txBody>
                  <a:tcPr>
                    <a:solidFill>
                      <a:srgbClr val="FFDE75"/>
                    </a:solidFill>
                  </a:tcPr>
                </a:tc>
                <a:tc>
                  <a:txBody>
                    <a:bodyPr/>
                    <a:lstStyle/>
                    <a:p>
                      <a:pPr algn="ctr"/>
                      <a:r>
                        <a:rPr lang="en-US" sz="1800" dirty="0" smtClean="0">
                          <a:latin typeface="Century Gothic" pitchFamily="34" charset="0"/>
                        </a:rPr>
                        <a:t>Before/</a:t>
                      </a:r>
                    </a:p>
                    <a:p>
                      <a:pPr algn="ctr"/>
                      <a:r>
                        <a:rPr lang="en-US" sz="1600" dirty="0" smtClean="0">
                          <a:latin typeface="Century Gothic" pitchFamily="34" charset="0"/>
                        </a:rPr>
                        <a:t>Yesterday/</a:t>
                      </a:r>
                      <a:r>
                        <a:rPr lang="en-US" sz="1800" dirty="0" smtClean="0">
                          <a:latin typeface="Century Gothic" pitchFamily="34" charset="0"/>
                        </a:rPr>
                        <a:t>Past</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What?</a:t>
                      </a:r>
                    </a:p>
                    <a:p>
                      <a:pPr algn="ctr"/>
                      <a:endParaRPr lang="en-US" sz="1800" dirty="0">
                        <a:latin typeface="Century Gothic" pitchFamily="34" charset="0"/>
                      </a:endParaRPr>
                    </a:p>
                  </a:txBody>
                  <a:tcPr>
                    <a:solidFill>
                      <a:srgbClr val="DDDDFF"/>
                    </a:solidFill>
                  </a:tcPr>
                </a:tc>
                <a:tc>
                  <a:txBody>
                    <a:bodyPr/>
                    <a:lstStyle/>
                    <a:p>
                      <a:pPr algn="ctr"/>
                      <a:r>
                        <a:rPr lang="en-US" sz="1800" dirty="0" smtClean="0">
                          <a:latin typeface="Century Gothic" pitchFamily="34" charset="0"/>
                        </a:rPr>
                        <a:t>Used for</a:t>
                      </a:r>
                      <a:endParaRPr lang="en-US" sz="1800" dirty="0">
                        <a:latin typeface="Century Gothic" pitchFamily="34" charset="0"/>
                      </a:endParaRPr>
                    </a:p>
                  </a:txBody>
                  <a:tcPr>
                    <a:solidFill>
                      <a:srgbClr val="ABE9FF"/>
                    </a:solidFill>
                  </a:tcPr>
                </a:tc>
                <a:tc>
                  <a:txBody>
                    <a:bodyPr/>
                    <a:lstStyle/>
                    <a:p>
                      <a:pPr algn="ctr"/>
                      <a:r>
                        <a:rPr lang="en-US" sz="2400" dirty="0" smtClean="0">
                          <a:latin typeface="Century Gothic" pitchFamily="34" charset="0"/>
                        </a:rPr>
                        <a:t>Help Me</a:t>
                      </a:r>
                      <a:endParaRPr lang="en-US" sz="1800" dirty="0">
                        <a:latin typeface="Century Gothic" pitchFamily="34" charset="0"/>
                      </a:endParaRPr>
                    </a:p>
                  </a:txBody>
                  <a:tcPr>
                    <a:solidFill>
                      <a:srgbClr val="C9E7A7"/>
                    </a:solidFill>
                  </a:tcPr>
                </a:tc>
              </a:tr>
              <a:tr h="725682">
                <a:tc>
                  <a:txBody>
                    <a:bodyPr/>
                    <a:lstStyle/>
                    <a:p>
                      <a:pPr algn="ctr"/>
                      <a:endParaRPr lang="en-US" sz="1100" dirty="0" smtClean="0">
                        <a:latin typeface="Century Gothic" pitchFamily="34" charset="0"/>
                      </a:endParaRPr>
                    </a:p>
                    <a:p>
                      <a:pPr algn="ctr"/>
                      <a:r>
                        <a:rPr lang="en-US" sz="1600" dirty="0" smtClean="0">
                          <a:latin typeface="Century Gothic" pitchFamily="34" charset="0"/>
                        </a:rPr>
                        <a:t>Aide</a:t>
                      </a:r>
                      <a:endParaRPr lang="en-US" sz="1600" dirty="0">
                        <a:latin typeface="Century Gothic" pitchFamily="34" charset="0"/>
                      </a:endParaRPr>
                    </a:p>
                  </a:txBody>
                  <a:tcPr>
                    <a:solidFill>
                      <a:srgbClr val="FFFFD9"/>
                    </a:solidFill>
                  </a:tcPr>
                </a:tc>
                <a:tc>
                  <a:txBody>
                    <a:bodyPr/>
                    <a:lstStyle/>
                    <a:p>
                      <a:pPr algn="ctr"/>
                      <a:r>
                        <a:rPr lang="en-US" sz="1800" dirty="0" smtClean="0">
                          <a:latin typeface="Century Gothic" pitchFamily="34" charset="0"/>
                        </a:rPr>
                        <a:t>Bus</a:t>
                      </a:r>
                      <a:endParaRPr lang="en-US" sz="1800" dirty="0">
                        <a:latin typeface="Century Gothic" pitchFamily="34" charset="0"/>
                      </a:endParaRPr>
                    </a:p>
                  </a:txBody>
                  <a:tcPr>
                    <a:solidFill>
                      <a:srgbClr val="FFAFCA"/>
                    </a:solidFill>
                  </a:tcPr>
                </a:tc>
                <a:tc>
                  <a:txBody>
                    <a:bodyPr/>
                    <a:lstStyle/>
                    <a:p>
                      <a:pPr algn="ctr"/>
                      <a:r>
                        <a:rPr lang="en-US" sz="1800" dirty="0" smtClean="0">
                          <a:latin typeface="Century Gothic" pitchFamily="34" charset="0"/>
                        </a:rPr>
                        <a:t>Writing Stuff</a:t>
                      </a:r>
                      <a:endParaRPr lang="en-US" sz="1800" dirty="0">
                        <a:latin typeface="Century Gothic" pitchFamily="34" charset="0"/>
                      </a:endParaRPr>
                    </a:p>
                  </a:txBody>
                  <a:tcPr>
                    <a:solidFill>
                      <a:srgbClr val="FFDE75"/>
                    </a:solidFill>
                  </a:tcPr>
                </a:tc>
                <a:tc>
                  <a:txBody>
                    <a:bodyPr/>
                    <a:lstStyle/>
                    <a:p>
                      <a:pPr algn="ctr"/>
                      <a:r>
                        <a:rPr lang="en-US" sz="1800" dirty="0" smtClean="0">
                          <a:latin typeface="Century Gothic" pitchFamily="34" charset="0"/>
                        </a:rPr>
                        <a:t>Later/</a:t>
                      </a:r>
                    </a:p>
                    <a:p>
                      <a:pPr algn="ctr"/>
                      <a:r>
                        <a:rPr lang="en-US" sz="1400" dirty="0" smtClean="0">
                          <a:latin typeface="Century Gothic" pitchFamily="34" charset="0"/>
                        </a:rPr>
                        <a:t>Tomorrow</a:t>
                      </a:r>
                      <a:r>
                        <a:rPr lang="en-US" sz="1800" dirty="0" smtClean="0">
                          <a:latin typeface="Century Gothic" pitchFamily="34" charset="0"/>
                        </a:rPr>
                        <a:t>/Future</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When?</a:t>
                      </a:r>
                      <a:endParaRPr lang="en-US" sz="1800" dirty="0">
                        <a:latin typeface="Century Gothic" pitchFamily="34" charset="0"/>
                      </a:endParaRPr>
                    </a:p>
                  </a:txBody>
                  <a:tcPr>
                    <a:solidFill>
                      <a:srgbClr val="DDDDFF"/>
                    </a:solidFill>
                  </a:tcPr>
                </a:tc>
                <a:tc>
                  <a:txBody>
                    <a:bodyPr/>
                    <a:lstStyle/>
                    <a:p>
                      <a:pPr algn="ctr"/>
                      <a:r>
                        <a:rPr lang="en-US" sz="1800" dirty="0" smtClean="0">
                          <a:latin typeface="Century Gothic" pitchFamily="34" charset="0"/>
                        </a:rPr>
                        <a:t>Size</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Tell or Ask</a:t>
                      </a:r>
                      <a:endParaRPr lang="en-US" sz="1800" dirty="0">
                        <a:latin typeface="Century Gothic" pitchFamily="34" charset="0"/>
                      </a:endParaRPr>
                    </a:p>
                  </a:txBody>
                  <a:tcPr>
                    <a:solidFill>
                      <a:srgbClr val="C9E7A7"/>
                    </a:solidFill>
                  </a:tcPr>
                </a:tc>
              </a:tr>
              <a:tr h="725682">
                <a:tc>
                  <a:txBody>
                    <a:bodyPr/>
                    <a:lstStyle/>
                    <a:p>
                      <a:pPr algn="ctr"/>
                      <a:r>
                        <a:rPr lang="en-US" sz="1600" dirty="0" smtClean="0">
                          <a:latin typeface="Century Gothic" pitchFamily="34" charset="0"/>
                        </a:rPr>
                        <a:t>Therapist</a:t>
                      </a:r>
                      <a:endParaRPr lang="en-US" sz="1800" dirty="0">
                        <a:latin typeface="Century Gothic" pitchFamily="34" charset="0"/>
                      </a:endParaRPr>
                    </a:p>
                  </a:txBody>
                  <a:tcPr>
                    <a:solidFill>
                      <a:srgbClr val="FFFFD9"/>
                    </a:solidFill>
                  </a:tcPr>
                </a:tc>
                <a:tc>
                  <a:txBody>
                    <a:bodyPr/>
                    <a:lstStyle/>
                    <a:p>
                      <a:pPr algn="ctr"/>
                      <a:endParaRPr lang="en-US" sz="1200" dirty="0" smtClean="0">
                        <a:latin typeface="Century Gothic" pitchFamily="34" charset="0"/>
                      </a:endParaRPr>
                    </a:p>
                    <a:p>
                      <a:pPr algn="ctr"/>
                      <a:r>
                        <a:rPr lang="en-US" sz="1600" dirty="0" smtClean="0">
                          <a:latin typeface="Century Gothic" pitchFamily="34" charset="0"/>
                        </a:rPr>
                        <a:t>Library</a:t>
                      </a:r>
                      <a:endParaRPr lang="en-US" sz="1600" dirty="0">
                        <a:latin typeface="Century Gothic" pitchFamily="34" charset="0"/>
                      </a:endParaRPr>
                    </a:p>
                  </a:txBody>
                  <a:tcPr>
                    <a:solidFill>
                      <a:srgbClr val="FFAFCA"/>
                    </a:solidFill>
                  </a:tcPr>
                </a:tc>
                <a:tc>
                  <a:txBody>
                    <a:bodyPr/>
                    <a:lstStyle/>
                    <a:p>
                      <a:pPr algn="ctr"/>
                      <a:r>
                        <a:rPr lang="en-US" sz="2000" dirty="0" smtClean="0">
                          <a:latin typeface="Century Gothic" pitchFamily="34" charset="0"/>
                        </a:rPr>
                        <a:t>Back-pack</a:t>
                      </a:r>
                      <a:endParaRPr lang="en-US" sz="2000" dirty="0">
                        <a:latin typeface="Century Gothic" pitchFamily="34" charset="0"/>
                      </a:endParaRPr>
                    </a:p>
                  </a:txBody>
                  <a:tcPr>
                    <a:solidFill>
                      <a:srgbClr val="FFDE75"/>
                    </a:solidFill>
                  </a:tcPr>
                </a:tc>
                <a:tc>
                  <a:txBody>
                    <a:bodyPr/>
                    <a:lstStyle/>
                    <a:p>
                      <a:pPr algn="ctr"/>
                      <a:r>
                        <a:rPr lang="en-US" sz="1800" dirty="0" smtClean="0">
                          <a:latin typeface="Century Gothic" pitchFamily="34" charset="0"/>
                        </a:rPr>
                        <a:t>Minutes or Hours</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Where?</a:t>
                      </a:r>
                      <a:endParaRPr lang="en-US" sz="1800" dirty="0">
                        <a:latin typeface="Century Gothic" pitchFamily="34" charset="0"/>
                      </a:endParaRPr>
                    </a:p>
                  </a:txBody>
                  <a:tcPr>
                    <a:solidFill>
                      <a:srgbClr val="DDDDFF"/>
                    </a:solidFill>
                  </a:tcPr>
                </a:tc>
                <a:tc>
                  <a:txBody>
                    <a:bodyPr/>
                    <a:lstStyle/>
                    <a:p>
                      <a:pPr algn="ctr"/>
                      <a:r>
                        <a:rPr lang="en-US" sz="1800" dirty="0" smtClean="0">
                          <a:latin typeface="Century Gothic" pitchFamily="34" charset="0"/>
                        </a:rPr>
                        <a:t>Shape</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Do or Watch</a:t>
                      </a:r>
                      <a:endParaRPr lang="en-US" sz="1800" dirty="0">
                        <a:latin typeface="Century Gothic" pitchFamily="34" charset="0"/>
                      </a:endParaRPr>
                    </a:p>
                  </a:txBody>
                  <a:tcPr>
                    <a:solidFill>
                      <a:srgbClr val="C9E7A7"/>
                    </a:solidFill>
                  </a:tcPr>
                </a:tc>
              </a:tr>
              <a:tr h="697015">
                <a:tc>
                  <a:txBody>
                    <a:bodyPr/>
                    <a:lstStyle/>
                    <a:p>
                      <a:pPr algn="ctr"/>
                      <a:r>
                        <a:rPr lang="en-US" sz="1800" dirty="0" smtClean="0">
                          <a:latin typeface="Century Gothic" pitchFamily="34" charset="0"/>
                        </a:rPr>
                        <a:t>School</a:t>
                      </a:r>
                      <a:r>
                        <a:rPr lang="en-US" sz="1800" baseline="0" dirty="0" smtClean="0">
                          <a:latin typeface="Century Gothic" pitchFamily="34" charset="0"/>
                        </a:rPr>
                        <a:t> Friend</a:t>
                      </a:r>
                      <a:endParaRPr lang="en-US" sz="1800" dirty="0">
                        <a:latin typeface="Century Gothic" pitchFamily="34" charset="0"/>
                      </a:endParaRPr>
                    </a:p>
                  </a:txBody>
                  <a:tcPr>
                    <a:solidFill>
                      <a:srgbClr val="FFFFD9"/>
                    </a:solidFill>
                  </a:tcPr>
                </a:tc>
                <a:tc>
                  <a:txBody>
                    <a:bodyPr/>
                    <a:lstStyle/>
                    <a:p>
                      <a:pPr algn="ctr"/>
                      <a:r>
                        <a:rPr lang="en-US" sz="1600" dirty="0" smtClean="0">
                          <a:latin typeface="Century Gothic" pitchFamily="34" charset="0"/>
                        </a:rPr>
                        <a:t>Cafeteria</a:t>
                      </a:r>
                      <a:endParaRPr lang="en-US" sz="1800" dirty="0">
                        <a:latin typeface="Century Gothic" pitchFamily="34" charset="0"/>
                      </a:endParaRPr>
                    </a:p>
                  </a:txBody>
                  <a:tcPr>
                    <a:solidFill>
                      <a:srgbClr val="FFAFCA"/>
                    </a:solidFill>
                  </a:tcPr>
                </a:tc>
                <a:tc>
                  <a:txBody>
                    <a:bodyPr/>
                    <a:lstStyle/>
                    <a:p>
                      <a:pPr algn="ctr"/>
                      <a:r>
                        <a:rPr lang="en-US" sz="2400" dirty="0" smtClean="0">
                          <a:latin typeface="Century Gothic" pitchFamily="34" charset="0"/>
                        </a:rPr>
                        <a:t>Talker</a:t>
                      </a:r>
                      <a:endParaRPr lang="en-US" sz="2400" dirty="0">
                        <a:latin typeface="Century Gothic" pitchFamily="34" charset="0"/>
                      </a:endParaRPr>
                    </a:p>
                  </a:txBody>
                  <a:tcPr>
                    <a:solidFill>
                      <a:srgbClr val="FFDE75"/>
                    </a:solidFill>
                  </a:tcPr>
                </a:tc>
                <a:tc>
                  <a:txBody>
                    <a:bodyPr/>
                    <a:lstStyle/>
                    <a:p>
                      <a:pPr algn="ctr"/>
                      <a:r>
                        <a:rPr lang="en-US" sz="1800" dirty="0" smtClean="0">
                          <a:latin typeface="Century Gothic" pitchFamily="34" charset="0"/>
                        </a:rPr>
                        <a:t>Week or Month</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How?</a:t>
                      </a:r>
                      <a:endParaRPr lang="en-US" sz="1800" dirty="0">
                        <a:latin typeface="Century Gothic" pitchFamily="34" charset="0"/>
                      </a:endParaRPr>
                    </a:p>
                  </a:txBody>
                  <a:tcPr>
                    <a:solidFill>
                      <a:srgbClr val="DDDDFF"/>
                    </a:solidFill>
                  </a:tcPr>
                </a:tc>
                <a:tc>
                  <a:txBody>
                    <a:bodyPr/>
                    <a:lstStyle/>
                    <a:p>
                      <a:pPr algn="ctr"/>
                      <a:r>
                        <a:rPr lang="en-US" sz="1800" dirty="0" smtClean="0">
                          <a:latin typeface="Century Gothic" pitchFamily="34" charset="0"/>
                        </a:rPr>
                        <a:t>Location</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Play or Work</a:t>
                      </a:r>
                      <a:endParaRPr lang="en-US" sz="1800" dirty="0">
                        <a:latin typeface="Century Gothic" pitchFamily="34" charset="0"/>
                      </a:endParaRPr>
                    </a:p>
                  </a:txBody>
                  <a:tcPr>
                    <a:solidFill>
                      <a:srgbClr val="C9E7A7"/>
                    </a:solidFill>
                  </a:tcPr>
                </a:tc>
              </a:tr>
              <a:tr h="725682">
                <a:tc>
                  <a:txBody>
                    <a:bodyPr/>
                    <a:lstStyle/>
                    <a:p>
                      <a:pPr algn="ctr"/>
                      <a:r>
                        <a:rPr lang="en-US" sz="1800" dirty="0" smtClean="0">
                          <a:latin typeface="Century Gothic" pitchFamily="34" charset="0"/>
                        </a:rPr>
                        <a:t>Other</a:t>
                      </a:r>
                      <a:r>
                        <a:rPr lang="en-US" sz="1800" baseline="0" dirty="0" smtClean="0">
                          <a:latin typeface="Century Gothic" pitchFamily="34" charset="0"/>
                        </a:rPr>
                        <a:t> Friend</a:t>
                      </a:r>
                      <a:endParaRPr lang="en-US" sz="1800" dirty="0">
                        <a:latin typeface="Century Gothic" pitchFamily="34" charset="0"/>
                      </a:endParaRPr>
                    </a:p>
                  </a:txBody>
                  <a:tcPr>
                    <a:solidFill>
                      <a:srgbClr val="FFFFD9"/>
                    </a:solidFill>
                  </a:tcPr>
                </a:tc>
                <a:tc>
                  <a:txBody>
                    <a:bodyPr/>
                    <a:lstStyle/>
                    <a:p>
                      <a:pPr algn="ctr"/>
                      <a:endParaRPr lang="en-US" sz="1400" dirty="0" smtClean="0">
                        <a:latin typeface="Century Gothic" pitchFamily="34" charset="0"/>
                      </a:endParaRPr>
                    </a:p>
                    <a:p>
                      <a:pPr algn="ctr"/>
                      <a:r>
                        <a:rPr lang="en-US" sz="1400" dirty="0" smtClean="0">
                          <a:latin typeface="Century Gothic" pitchFamily="34" charset="0"/>
                        </a:rPr>
                        <a:t>Playground</a:t>
                      </a:r>
                      <a:endParaRPr lang="en-US" sz="1500" dirty="0">
                        <a:latin typeface="Century Gothic" pitchFamily="34" charset="0"/>
                      </a:endParaRPr>
                    </a:p>
                  </a:txBody>
                  <a:tcPr>
                    <a:solidFill>
                      <a:srgbClr val="FFAFCA"/>
                    </a:solidFill>
                  </a:tcPr>
                </a:tc>
                <a:tc>
                  <a:txBody>
                    <a:bodyPr/>
                    <a:lstStyle/>
                    <a:p>
                      <a:pPr algn="ctr"/>
                      <a:r>
                        <a:rPr lang="en-US" sz="1600" dirty="0" smtClean="0">
                          <a:latin typeface="Century Gothic" pitchFamily="34" charset="0"/>
                        </a:rPr>
                        <a:t>Computer</a:t>
                      </a:r>
                      <a:endParaRPr lang="en-US" sz="1800" dirty="0">
                        <a:latin typeface="Century Gothic" pitchFamily="34" charset="0"/>
                      </a:endParaRPr>
                    </a:p>
                  </a:txBody>
                  <a:tcPr>
                    <a:solidFill>
                      <a:srgbClr val="FFDE75"/>
                    </a:solidFill>
                  </a:tcPr>
                </a:tc>
                <a:tc>
                  <a:txBody>
                    <a:bodyPr/>
                    <a:lstStyle/>
                    <a:p>
                      <a:pPr algn="ctr"/>
                      <a:r>
                        <a:rPr lang="en-US" sz="1800" dirty="0" smtClean="0">
                          <a:latin typeface="Century Gothic" pitchFamily="34" charset="0"/>
                        </a:rPr>
                        <a:t>Year</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Why?</a:t>
                      </a:r>
                      <a:endParaRPr lang="en-US" sz="1800" dirty="0">
                        <a:latin typeface="Century Gothic" pitchFamily="34" charset="0"/>
                      </a:endParaRPr>
                    </a:p>
                  </a:txBody>
                  <a:tcPr>
                    <a:solidFill>
                      <a:srgbClr val="DDDDFF"/>
                    </a:solidFill>
                  </a:tcPr>
                </a:tc>
                <a:tc>
                  <a:txBody>
                    <a:bodyPr/>
                    <a:lstStyle/>
                    <a:p>
                      <a:pPr algn="ctr"/>
                      <a:endParaRPr lang="en-US" sz="1200" dirty="0" smtClean="0">
                        <a:latin typeface="Century Gothic" pitchFamily="34" charset="0"/>
                      </a:endParaRPr>
                    </a:p>
                    <a:p>
                      <a:pPr algn="ctr"/>
                      <a:r>
                        <a:rPr lang="en-US" sz="1400" dirty="0" smtClean="0">
                          <a:latin typeface="Century Gothic" pitchFamily="34" charset="0"/>
                        </a:rPr>
                        <a:t>Something I have</a:t>
                      </a:r>
                      <a:endParaRPr lang="en-US" sz="1800" dirty="0">
                        <a:latin typeface="Century Gothic" pitchFamily="34" charset="0"/>
                      </a:endParaRPr>
                    </a:p>
                  </a:txBody>
                  <a:tcPr>
                    <a:solidFill>
                      <a:srgbClr val="ABE9FF"/>
                    </a:solidFill>
                  </a:tcPr>
                </a:tc>
                <a:tc>
                  <a:txBody>
                    <a:bodyPr/>
                    <a:lstStyle/>
                    <a:p>
                      <a:pPr algn="ctr"/>
                      <a:r>
                        <a:rPr lang="en-US" sz="1800" dirty="0" smtClean="0">
                          <a:latin typeface="Century Gothic" pitchFamily="34" charset="0"/>
                        </a:rPr>
                        <a:t>Talk about</a:t>
                      </a:r>
                      <a:endParaRPr lang="en-US" sz="1800" dirty="0">
                        <a:latin typeface="Century Gothic" pitchFamily="34" charset="0"/>
                      </a:endParaRPr>
                    </a:p>
                  </a:txBody>
                  <a:tcPr>
                    <a:solidFill>
                      <a:srgbClr val="C9E7A7"/>
                    </a:solidFill>
                  </a:tcPr>
                </a:tc>
              </a:tr>
              <a:tr h="725682">
                <a:tc>
                  <a:txBody>
                    <a:bodyPr/>
                    <a:lstStyle/>
                    <a:p>
                      <a:pPr algn="ctr"/>
                      <a:r>
                        <a:rPr lang="en-US" sz="1500" dirty="0" smtClean="0">
                          <a:latin typeface="Century Gothic" pitchFamily="34" charset="0"/>
                        </a:rPr>
                        <a:t>Someone else</a:t>
                      </a:r>
                      <a:endParaRPr lang="en-US" sz="1500" dirty="0">
                        <a:latin typeface="Century Gothic" pitchFamily="34" charset="0"/>
                      </a:endParaRPr>
                    </a:p>
                  </a:txBody>
                  <a:tcPr>
                    <a:solidFill>
                      <a:srgbClr val="FFFFD9"/>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Some-place else</a:t>
                      </a:r>
                    </a:p>
                    <a:p>
                      <a:pPr algn="ctr"/>
                      <a:endParaRPr lang="en-US" sz="1500" dirty="0">
                        <a:latin typeface="Century Gothic" pitchFamily="34" charset="0"/>
                      </a:endParaRPr>
                    </a:p>
                  </a:txBody>
                  <a:tcPr>
                    <a:solidFill>
                      <a:srgbClr val="FFAFCA"/>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rgbClr val="FFDE75"/>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rgbClr val="ABE9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rgbClr val="DDDD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rgbClr val="ABE9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smtClean="0">
                          <a:latin typeface="Century Gothic" pitchFamily="34" charset="0"/>
                        </a:rPr>
                        <a:t>Something else</a:t>
                      </a:r>
                    </a:p>
                    <a:p>
                      <a:pPr algn="ctr"/>
                      <a:endParaRPr lang="en-US" sz="1500" dirty="0">
                        <a:latin typeface="Century Gothic" pitchFamily="34" charset="0"/>
                      </a:endParaRPr>
                    </a:p>
                  </a:txBody>
                  <a:tcPr>
                    <a:solidFill>
                      <a:srgbClr val="C9E7A7"/>
                    </a:solidFill>
                  </a:tcPr>
                </a:tc>
              </a:tr>
            </a:tbl>
          </a:graphicData>
        </a:graphic>
      </p:graphicFrame>
    </p:spTree>
    <p:extLst>
      <p:ext uri="{BB962C8B-B14F-4D97-AF65-F5344CB8AC3E}">
        <p14:creationId xmlns:p14="http://schemas.microsoft.com/office/powerpoint/2010/main" val="35054506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233</TotalTime>
  <Words>826</Words>
  <Application>Microsoft Office PowerPoint</Application>
  <PresentationFormat>On-screen Show (4:3)</PresentationFormat>
  <Paragraphs>466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Topic cards  </vt:lpstr>
      <vt:lpstr>Using these Topic Cards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Carole</dc:creator>
  <cp:lastModifiedBy>Carole Zangari</cp:lastModifiedBy>
  <cp:revision>65</cp:revision>
  <dcterms:created xsi:type="dcterms:W3CDTF">2012-10-14T14:31:59Z</dcterms:created>
  <dcterms:modified xsi:type="dcterms:W3CDTF">2013-06-08T14:33:07Z</dcterms:modified>
</cp:coreProperties>
</file>