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comments/comment1.xml" ContentType="application/vnd.openxmlformats-officedocument.presentationml.comment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notesSlides/notesSlide2.xml" ContentType="application/vnd.openxmlformats-officedocument.presentationml.notesSlide+xml"/>
  <Override PartName="/ppt/media/image8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10"/>
    <p:sldId id="258" r:id="rId11"/>
    <p:sldId id="259" r:id="rId12"/>
    <p:sldId id="260" r:id="rId13"/>
    <p:sldId id="261" r:id="rId14"/>
    <p:sldId id="262" r:id="rId15"/>
    <p:sldId id="263" r:id="rId16"/>
  </p:sldIdLst>
  <p:sldSz cx="7772400" cy="100584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comments" Target="comments/comment1.xml"/><Relationship Id="rId10" Type="http://schemas.openxmlformats.org/officeDocument/2006/relationships/slide" Target="slides/slide2.xml"/><Relationship Id="rId11" Type="http://schemas.openxmlformats.org/officeDocument/2006/relationships/slide" Target="slides/slide3.xml"/><Relationship Id="rId12" Type="http://schemas.openxmlformats.org/officeDocument/2006/relationships/slide" Target="slides/slide4.xml"/><Relationship Id="rId13" Type="http://schemas.openxmlformats.org/officeDocument/2006/relationships/slide" Target="slides/slide5.xml"/><Relationship Id="rId14" Type="http://schemas.openxmlformats.org/officeDocument/2006/relationships/slide" Target="slides/slide6.xml"/><Relationship Id="rId15" Type="http://schemas.openxmlformats.org/officeDocument/2006/relationships/slide" Target="slides/slide7.xml"/><Relationship Id="rId16" Type="http://schemas.openxmlformats.org/officeDocument/2006/relationships/slide" Target="slides/slide8.xml"/></Relationships>
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/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3" name="Shape 113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n-lt"/>
        <a:ea typeface="+mn-ea"/>
        <a:cs typeface="+mn-cs"/>
        <a:sym typeface="Arial"/>
      </a:defRPr>
    </a:lvl1pPr>
    <a:lvl2pPr indent="228600" latinLnBrk="0">
      <a:defRPr sz="1400">
        <a:latin typeface="+mn-lt"/>
        <a:ea typeface="+mn-ea"/>
        <a:cs typeface="+mn-cs"/>
        <a:sym typeface="Arial"/>
      </a:defRPr>
    </a:lvl2pPr>
    <a:lvl3pPr indent="457200" latinLnBrk="0">
      <a:defRPr sz="1400">
        <a:latin typeface="+mn-lt"/>
        <a:ea typeface="+mn-ea"/>
        <a:cs typeface="+mn-cs"/>
        <a:sym typeface="Arial"/>
      </a:defRPr>
    </a:lvl3pPr>
    <a:lvl4pPr indent="685800" latinLnBrk="0">
      <a:defRPr sz="1400">
        <a:latin typeface="+mn-lt"/>
        <a:ea typeface="+mn-ea"/>
        <a:cs typeface="+mn-cs"/>
        <a:sym typeface="Arial"/>
      </a:defRPr>
    </a:lvl4pPr>
    <a:lvl5pPr indent="914400" latinLnBrk="0">
      <a:defRPr sz="1400">
        <a:latin typeface="+mn-lt"/>
        <a:ea typeface="+mn-ea"/>
        <a:cs typeface="+mn-cs"/>
        <a:sym typeface="Arial"/>
      </a:defRPr>
    </a:lvl5pPr>
    <a:lvl6pPr indent="1143000" latinLnBrk="0">
      <a:defRPr sz="1400">
        <a:latin typeface="+mn-lt"/>
        <a:ea typeface="+mn-ea"/>
        <a:cs typeface="+mn-cs"/>
        <a:sym typeface="Arial"/>
      </a:defRPr>
    </a:lvl6pPr>
    <a:lvl7pPr indent="1371600" latinLnBrk="0">
      <a:defRPr sz="1400">
        <a:latin typeface="+mn-lt"/>
        <a:ea typeface="+mn-ea"/>
        <a:cs typeface="+mn-cs"/>
        <a:sym typeface="Arial"/>
      </a:defRPr>
    </a:lvl7pPr>
    <a:lvl8pPr indent="1600200" latinLnBrk="0">
      <a:defRPr sz="1400">
        <a:latin typeface="+mn-lt"/>
        <a:ea typeface="+mn-ea"/>
        <a:cs typeface="+mn-cs"/>
        <a:sym typeface="Arial"/>
      </a:defRPr>
    </a:lvl8pPr>
    <a:lvl9pPr indent="1828800" latinLnBrk="0">
      <a:defRPr sz="1400">
        <a:latin typeface="+mn-lt"/>
        <a:ea typeface="+mn-ea"/>
        <a:cs typeface="+mn-cs"/>
        <a:sym typeface="Arial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1" name="Shape 13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200">
                <a:latin typeface="Calibri"/>
                <a:ea typeface="Calibri"/>
                <a:cs typeface="Calibri"/>
                <a:sym typeface="Calibri"/>
              </a:defRPr>
            </a:pPr>
            <a:r>
              <a:t>Nota para el maestro(a):</a:t>
            </a:r>
          </a:p>
          <a:p>
            <a:pPr>
              <a:defRPr sz="1200">
                <a:latin typeface="Calibri"/>
                <a:ea typeface="Calibri"/>
                <a:cs typeface="Calibri"/>
                <a:sym typeface="Calibri"/>
              </a:defRPr>
            </a:pPr>
            <a:r>
              <a:t>Esta pagina produce suficientes copias para crear la caratula de 4 libros.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2" name="Shape 18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Los 10 mejores consejos 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582930" y="3124624"/>
            <a:ext cx="6606541" cy="2156038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165860" y="5699759"/>
            <a:ext cx="5440680" cy="2570481"/>
          </a:xfrm>
          <a:prstGeom prst="rect">
            <a:avLst/>
          </a:prstGeom>
        </p:spPr>
        <p:txBody>
          <a:bodyPr/>
          <a:lstStyle>
            <a:lvl1pPr marL="431800" indent="-406400" algn="ctr">
              <a:spcBef>
                <a:spcPts val="600"/>
              </a:spcBef>
              <a:buClrTx/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431800" indent="76200" algn="ctr">
              <a:spcBef>
                <a:spcPts val="600"/>
              </a:spcBef>
              <a:buClrTx/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431800" indent="558800" algn="ctr">
              <a:spcBef>
                <a:spcPts val="600"/>
              </a:spcBef>
              <a:buClrTx/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431800" indent="1041400" algn="ctr">
              <a:spcBef>
                <a:spcPts val="600"/>
              </a:spcBef>
              <a:buClrTx/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431800" indent="1498600" algn="ctr">
              <a:spcBef>
                <a:spcPts val="600"/>
              </a:spcBef>
              <a:buClrTx/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6" name="Body Level One…"/>
          <p:cNvSpPr txBox="1"/>
          <p:nvPr>
            <p:ph type="body" idx="1"/>
          </p:nvPr>
        </p:nvSpPr>
        <p:spPr>
          <a:xfrm rot="5400000">
            <a:off x="567160" y="2168419"/>
            <a:ext cx="6638080" cy="6995161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ERTICAL_TITLE_AND_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itle Text"/>
          <p:cNvSpPr txBox="1"/>
          <p:nvPr>
            <p:ph type="title"/>
          </p:nvPr>
        </p:nvSpPr>
        <p:spPr>
          <a:xfrm rot="5400000">
            <a:off x="-760374" y="6142051"/>
            <a:ext cx="12586971" cy="14856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5" name="Body Level One…"/>
          <p:cNvSpPr txBox="1"/>
          <p:nvPr>
            <p:ph type="body" idx="1"/>
          </p:nvPr>
        </p:nvSpPr>
        <p:spPr>
          <a:xfrm rot="5400000">
            <a:off x="-3797816" y="4719809"/>
            <a:ext cx="12586971" cy="4330145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613966" y="6463453"/>
            <a:ext cx="6606541" cy="1997711"/>
          </a:xfrm>
          <a:prstGeom prst="rect">
            <a:avLst/>
          </a:prstGeom>
        </p:spPr>
        <p:txBody>
          <a:bodyPr anchor="t"/>
          <a:lstStyle>
            <a:lvl1pPr algn="l">
              <a:defRPr b="1" sz="4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613966" y="4263180"/>
            <a:ext cx="6606541" cy="2200275"/>
          </a:xfrm>
          <a:prstGeom prst="rect">
            <a:avLst/>
          </a:prstGeom>
        </p:spPr>
        <p:txBody>
          <a:bodyPr anchor="b"/>
          <a:lstStyle>
            <a:lvl1pPr marL="228600" indent="0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228600" indent="457200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228600" indent="914400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228600" indent="1371600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228600" indent="1828800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330596" y="3441277"/>
            <a:ext cx="2907904" cy="9737091"/>
          </a:xfrm>
          <a:prstGeom prst="rect">
            <a:avLst/>
          </a:prstGeom>
        </p:spPr>
        <p:txBody>
          <a:bodyPr/>
          <a:lstStyle>
            <a:lvl1pPr indent="-406400">
              <a:spcBef>
                <a:spcPts val="500"/>
              </a:spcBef>
              <a:buSzPts val="2800"/>
              <a:defRPr sz="2800"/>
            </a:lvl1pPr>
            <a:lvl2pPr marL="977900" indent="-444500">
              <a:spcBef>
                <a:spcPts val="500"/>
              </a:spcBef>
              <a:buSzPts val="2800"/>
              <a:defRPr sz="2800"/>
            </a:lvl2pPr>
            <a:lvl3pPr marL="1513839" indent="-497839">
              <a:spcBef>
                <a:spcPts val="500"/>
              </a:spcBef>
              <a:buSzPts val="2800"/>
              <a:defRPr sz="2800"/>
            </a:lvl3pPr>
            <a:lvl4pPr marL="2019300" indent="-533400">
              <a:spcBef>
                <a:spcPts val="500"/>
              </a:spcBef>
              <a:buSzPts val="2800"/>
              <a:defRPr sz="2800"/>
            </a:lvl4pPr>
            <a:lvl5pPr marL="2476500" indent="-533400">
              <a:spcBef>
                <a:spcPts val="500"/>
              </a:spcBef>
              <a:buSzPts val="2800"/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Google Shape;36;p5"/>
          <p:cNvSpPr txBox="1"/>
          <p:nvPr>
            <p:ph type="body" sz="half" idx="13"/>
          </p:nvPr>
        </p:nvSpPr>
        <p:spPr>
          <a:xfrm>
            <a:off x="3368040" y="3441277"/>
            <a:ext cx="2907905" cy="9737091"/>
          </a:xfrm>
          <a:prstGeom prst="rect">
            <a:avLst/>
          </a:prstGeom>
        </p:spPr>
        <p:txBody>
          <a:bodyPr/>
          <a:lstStyle/>
          <a:p>
            <a:pPr indent="-406400">
              <a:spcBef>
                <a:spcPts val="500"/>
              </a:spcBef>
              <a:buSzPts val="2800"/>
              <a:defRPr sz="2800"/>
            </a:pP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_OBJECTS_WITH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Body Level One…"/>
          <p:cNvSpPr txBox="1"/>
          <p:nvPr>
            <p:ph type="body" sz="quarter" idx="1"/>
          </p:nvPr>
        </p:nvSpPr>
        <p:spPr>
          <a:xfrm>
            <a:off x="388620" y="2251499"/>
            <a:ext cx="3434161" cy="938319"/>
          </a:xfrm>
          <a:prstGeom prst="rect">
            <a:avLst/>
          </a:prstGeom>
        </p:spPr>
        <p:txBody>
          <a:bodyPr anchor="b"/>
          <a:lstStyle>
            <a:lvl1pPr marL="228600" indent="0">
              <a:spcBef>
                <a:spcPts val="400"/>
              </a:spcBef>
              <a:buClrTx/>
              <a:buSzTx/>
              <a:buFontTx/>
              <a:buNone/>
              <a:defRPr b="1" sz="2400"/>
            </a:lvl1pPr>
            <a:lvl2pPr marL="228600" indent="457200">
              <a:spcBef>
                <a:spcPts val="400"/>
              </a:spcBef>
              <a:buClrTx/>
              <a:buSzTx/>
              <a:buFontTx/>
              <a:buNone/>
              <a:defRPr b="1" sz="2400"/>
            </a:lvl2pPr>
            <a:lvl3pPr marL="228600" indent="914400">
              <a:spcBef>
                <a:spcPts val="400"/>
              </a:spcBef>
              <a:buClrTx/>
              <a:buSzTx/>
              <a:buFontTx/>
              <a:buNone/>
              <a:defRPr b="1" sz="2400"/>
            </a:lvl3pPr>
            <a:lvl4pPr marL="228600" indent="1371600">
              <a:spcBef>
                <a:spcPts val="400"/>
              </a:spcBef>
              <a:buClrTx/>
              <a:buSzTx/>
              <a:buFontTx/>
              <a:buNone/>
              <a:defRPr b="1" sz="2400"/>
            </a:lvl4pPr>
            <a:lvl5pPr marL="228600" indent="1828800">
              <a:spcBef>
                <a:spcPts val="400"/>
              </a:spcBef>
              <a:buClrTx/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0" name="Google Shape;43;p6"/>
          <p:cNvSpPr txBox="1"/>
          <p:nvPr>
            <p:ph type="body" sz="half" idx="13"/>
          </p:nvPr>
        </p:nvSpPr>
        <p:spPr>
          <a:xfrm>
            <a:off x="388619" y="3189816"/>
            <a:ext cx="3434162" cy="5795223"/>
          </a:xfrm>
          <a:prstGeom prst="rect">
            <a:avLst/>
          </a:prstGeom>
        </p:spPr>
        <p:txBody>
          <a:bodyPr/>
          <a:lstStyle/>
          <a:p>
            <a:pPr indent="-381000">
              <a:spcBef>
                <a:spcPts val="400"/>
              </a:spcBef>
              <a:buSzPts val="2400"/>
              <a:defRPr sz="2400"/>
            </a:pPr>
          </a:p>
        </p:txBody>
      </p:sp>
      <p:sp>
        <p:nvSpPr>
          <p:cNvPr id="51" name="Google Shape;44;p6"/>
          <p:cNvSpPr txBox="1"/>
          <p:nvPr>
            <p:ph type="body" sz="quarter" idx="14"/>
          </p:nvPr>
        </p:nvSpPr>
        <p:spPr>
          <a:xfrm>
            <a:off x="3948272" y="2251499"/>
            <a:ext cx="3435510" cy="938319"/>
          </a:xfrm>
          <a:prstGeom prst="rect">
            <a:avLst/>
          </a:prstGeom>
        </p:spPr>
        <p:txBody>
          <a:bodyPr anchor="b"/>
          <a:lstStyle/>
          <a:p>
            <a:pPr marL="228600" indent="0">
              <a:spcBef>
                <a:spcPts val="400"/>
              </a:spcBef>
              <a:buClrTx/>
              <a:buSzTx/>
              <a:buFontTx/>
              <a:buNone/>
              <a:defRPr b="1" sz="2400"/>
            </a:pPr>
          </a:p>
        </p:txBody>
      </p:sp>
      <p:sp>
        <p:nvSpPr>
          <p:cNvPr id="52" name="Google Shape;45;p6"/>
          <p:cNvSpPr txBox="1"/>
          <p:nvPr>
            <p:ph type="body" sz="half" idx="15"/>
          </p:nvPr>
        </p:nvSpPr>
        <p:spPr>
          <a:xfrm>
            <a:off x="3948272" y="3189816"/>
            <a:ext cx="3435510" cy="5795223"/>
          </a:xfrm>
          <a:prstGeom prst="rect">
            <a:avLst/>
          </a:prstGeom>
        </p:spPr>
        <p:txBody>
          <a:bodyPr/>
          <a:lstStyle/>
          <a:p>
            <a:pPr indent="-381000">
              <a:spcBef>
                <a:spcPts val="400"/>
              </a:spcBef>
              <a:buSzPts val="2400"/>
              <a:defRPr sz="2400"/>
            </a:pP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JECT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itle Text"/>
          <p:cNvSpPr txBox="1"/>
          <p:nvPr>
            <p:ph type="title"/>
          </p:nvPr>
        </p:nvSpPr>
        <p:spPr>
          <a:xfrm>
            <a:off x="388620" y="400473"/>
            <a:ext cx="2557067" cy="170434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76" name="Body Level One…"/>
          <p:cNvSpPr txBox="1"/>
          <p:nvPr>
            <p:ph type="body" idx="1"/>
          </p:nvPr>
        </p:nvSpPr>
        <p:spPr>
          <a:xfrm>
            <a:off x="3038792" y="400474"/>
            <a:ext cx="4344988" cy="8584566"/>
          </a:xfrm>
          <a:prstGeom prst="rect">
            <a:avLst/>
          </a:prstGeom>
        </p:spPr>
        <p:txBody>
          <a:bodyPr/>
          <a:lstStyle>
            <a:lvl1pPr indent="-431800">
              <a:spcBef>
                <a:spcPts val="600"/>
              </a:spcBef>
            </a:lvl1pPr>
            <a:lvl2pPr marL="972457" indent="-464457">
              <a:spcBef>
                <a:spcPts val="600"/>
              </a:spcBef>
            </a:lvl2pPr>
            <a:lvl3pPr marL="1498600" indent="-508000">
              <a:spcBef>
                <a:spcPts val="600"/>
              </a:spcBef>
            </a:lvl3pPr>
            <a:lvl4pPr marL="2042160" indent="-568960">
              <a:spcBef>
                <a:spcPts val="600"/>
              </a:spcBef>
            </a:lvl4pPr>
            <a:lvl5pPr marL="2499360" indent="-568960">
              <a:spcBef>
                <a:spcPts val="600"/>
              </a:spcBef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7" name="Google Shape;61;p9"/>
          <p:cNvSpPr txBox="1"/>
          <p:nvPr>
            <p:ph type="body" sz="half" idx="13"/>
          </p:nvPr>
        </p:nvSpPr>
        <p:spPr>
          <a:xfrm>
            <a:off x="388620" y="2104814"/>
            <a:ext cx="2557067" cy="6880226"/>
          </a:xfrm>
          <a:prstGeom prst="rect">
            <a:avLst/>
          </a:prstGeom>
        </p:spPr>
        <p:txBody>
          <a:bodyPr/>
          <a:lstStyle/>
          <a:p>
            <a:pPr marL="228600" indent="0">
              <a:spcBef>
                <a:spcPts val="200"/>
              </a:spcBef>
              <a:buClrTx/>
              <a:buSzTx/>
              <a:buFontTx/>
              <a:buNone/>
              <a:defRPr sz="1400"/>
            </a:pPr>
          </a:p>
        </p:txBody>
      </p:sp>
      <p:sp>
        <p:nvSpPr>
          <p:cNvPr id="7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itle Text"/>
          <p:cNvSpPr txBox="1"/>
          <p:nvPr>
            <p:ph type="title"/>
          </p:nvPr>
        </p:nvSpPr>
        <p:spPr>
          <a:xfrm>
            <a:off x="1523444" y="7040880"/>
            <a:ext cx="4663442" cy="831217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86" name="Google Shape;67;p10"/>
          <p:cNvSpPr/>
          <p:nvPr>
            <p:ph type="pic" sz="half" idx="13"/>
          </p:nvPr>
        </p:nvSpPr>
        <p:spPr>
          <a:xfrm>
            <a:off x="1523444" y="898737"/>
            <a:ext cx="4663442" cy="603504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7" name="Body Level One…"/>
          <p:cNvSpPr txBox="1"/>
          <p:nvPr>
            <p:ph type="body" sz="quarter" idx="1"/>
          </p:nvPr>
        </p:nvSpPr>
        <p:spPr>
          <a:xfrm>
            <a:off x="1523444" y="7872096"/>
            <a:ext cx="4663442" cy="1180465"/>
          </a:xfrm>
          <a:prstGeom prst="rect">
            <a:avLst/>
          </a:prstGeom>
        </p:spPr>
        <p:txBody>
          <a:bodyPr/>
          <a:lstStyle>
            <a:lvl1pPr marL="228600" indent="0">
              <a:spcBef>
                <a:spcPts val="200"/>
              </a:spcBef>
              <a:buClrTx/>
              <a:buSzTx/>
              <a:buFontTx/>
              <a:buNone/>
              <a:defRPr sz="1400"/>
            </a:lvl1pPr>
            <a:lvl2pPr marL="228600" indent="457200">
              <a:spcBef>
                <a:spcPts val="200"/>
              </a:spcBef>
              <a:buClrTx/>
              <a:buSzTx/>
              <a:buFontTx/>
              <a:buNone/>
              <a:defRPr sz="1400"/>
            </a:lvl2pPr>
            <a:lvl3pPr marL="228600" indent="914400">
              <a:spcBef>
                <a:spcPts val="200"/>
              </a:spcBef>
              <a:buClrTx/>
              <a:buSzTx/>
              <a:buFontTx/>
              <a:buNone/>
              <a:defRPr sz="1400"/>
            </a:lvl3pPr>
            <a:lvl4pPr marL="228600" indent="1371600">
              <a:spcBef>
                <a:spcPts val="200"/>
              </a:spcBef>
              <a:buClrTx/>
              <a:buSzTx/>
              <a:buFontTx/>
              <a:buNone/>
              <a:defRPr sz="1400"/>
            </a:lvl4pPr>
            <a:lvl5pPr marL="228600" indent="1828800">
              <a:spcBef>
                <a:spcPts val="200"/>
              </a:spcBef>
              <a:buClrTx/>
              <a:buSzTx/>
              <a:buFont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388620" y="402801"/>
            <a:ext cx="6995160" cy="167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388620" y="2346961"/>
            <a:ext cx="6995160" cy="66380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7119838" y="9455806"/>
            <a:ext cx="263943" cy="269201"/>
          </a:xfrm>
          <a:prstGeom prst="rect">
            <a:avLst/>
          </a:prstGeom>
          <a:ln w="12700">
            <a:miter lim="400000"/>
          </a:ln>
        </p:spPr>
        <p:txBody>
          <a:bodyPr wrap="none" lIns="45699" tIns="45699" rIns="45699" bIns="45699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457200" marR="0" indent="-342900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000000"/>
        </a:buClr>
        <a:buSzPts val="32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963385" marR="0" indent="-391885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000000"/>
        </a:buClr>
        <a:buSzPts val="32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485900" marR="0" indent="-457200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000000"/>
        </a:buClr>
        <a:buSzPts val="32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2034539" marR="0" indent="-548639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000000"/>
        </a:buClr>
        <a:buSzPts val="32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491739" marR="0" indent="-548639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000000"/>
        </a:buClr>
        <a:buSzPts val="32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948939" marR="0" indent="-548639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000000"/>
        </a:buClr>
        <a:buSzPts val="32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406140" marR="0" indent="-548640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000000"/>
        </a:buClr>
        <a:buSzPts val="32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863340" marR="0" indent="-548640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000000"/>
        </a:buClr>
        <a:buSzPts val="32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320540" marR="0" indent="-548640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000000"/>
        </a:buClr>
        <a:buSzPts val="32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comments" Target="../comments/comment1.xml"/><Relationship Id="rId4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4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89;p13"/>
          <p:cNvSpPr txBox="1"/>
          <p:nvPr/>
        </p:nvSpPr>
        <p:spPr>
          <a:xfrm>
            <a:off x="76841" y="7483621"/>
            <a:ext cx="3240901" cy="1402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Nota para construcción:</a:t>
            </a:r>
          </a:p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Esta página permite crear cubierta para 4 libros flip. </a:t>
            </a:r>
          </a:p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Copie y corte por la línea. </a:t>
            </a:r>
          </a:p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Color de papel Astrobrights usado </a:t>
            </a:r>
          </a:p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= Lift Off Lemon (amarillo)</a:t>
            </a:r>
          </a:p>
        </p:txBody>
      </p:sp>
      <p:sp>
        <p:nvSpPr>
          <p:cNvPr id="116" name="Google Shape;90;p13"/>
          <p:cNvSpPr txBox="1"/>
          <p:nvPr/>
        </p:nvSpPr>
        <p:spPr>
          <a:xfrm>
            <a:off x="635960" y="872270"/>
            <a:ext cx="2624834" cy="1590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/>
          <a:p>
            <a:pPr algn="ctr">
              <a:defRPr sz="3600">
                <a:latin typeface="Ayuthaya"/>
                <a:ea typeface="Ayuthaya"/>
                <a:cs typeface="Ayuthaya"/>
                <a:sym typeface="Ayuthaya"/>
              </a:defRPr>
            </a:pPr>
            <a:r>
              <a:t> </a:t>
            </a:r>
            <a:r>
              <a:rPr sz="2400"/>
              <a:t>TODOS </a:t>
            </a:r>
            <a:endParaRPr sz="2400"/>
          </a:p>
          <a:p>
            <a:pPr algn="ctr">
              <a:defRPr sz="2400">
                <a:latin typeface="Ayuthaya"/>
                <a:ea typeface="Ayuthaya"/>
                <a:cs typeface="Ayuthaya"/>
                <a:sym typeface="Ayuthaya"/>
              </a:defRPr>
            </a:pPr>
            <a:r>
              <a:t>MERECEMOS</a:t>
            </a:r>
          </a:p>
          <a:p>
            <a:pPr algn="ctr">
              <a:defRPr sz="2400">
                <a:latin typeface="Ayuthaya"/>
                <a:ea typeface="Ayuthaya"/>
                <a:cs typeface="Ayuthaya"/>
                <a:sym typeface="Ayuthaya"/>
              </a:defRPr>
            </a:pPr>
            <a:r>
              <a:t> UNA VOZ </a:t>
            </a:r>
          </a:p>
        </p:txBody>
      </p:sp>
      <p:sp>
        <p:nvSpPr>
          <p:cNvPr id="117" name="Google Shape;91;p13"/>
          <p:cNvSpPr txBox="1"/>
          <p:nvPr/>
        </p:nvSpPr>
        <p:spPr>
          <a:xfrm>
            <a:off x="190586" y="2611310"/>
            <a:ext cx="3513952" cy="307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>
            <a:lvl1pPr algn="ctr">
              <a:defRPr b="1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Estrategias de CAA para llegar al éxito </a:t>
            </a:r>
          </a:p>
        </p:txBody>
      </p:sp>
      <p:sp>
        <p:nvSpPr>
          <p:cNvPr id="118" name="Google Shape;92;p13"/>
          <p:cNvSpPr txBox="1"/>
          <p:nvPr/>
        </p:nvSpPr>
        <p:spPr>
          <a:xfrm>
            <a:off x="1063680" y="2989409"/>
            <a:ext cx="1789249" cy="24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>
            <a:lvl1pPr algn="ctr">
              <a:defRPr sz="10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WWW.PrAACticalAAC.org</a:t>
            </a:r>
          </a:p>
        </p:txBody>
      </p:sp>
      <p:sp>
        <p:nvSpPr>
          <p:cNvPr id="119" name="Google Shape;93;p13"/>
          <p:cNvSpPr txBox="1"/>
          <p:nvPr/>
        </p:nvSpPr>
        <p:spPr>
          <a:xfrm>
            <a:off x="4100896" y="2611310"/>
            <a:ext cx="3464451" cy="307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>
            <a:lvl1pPr algn="ctr">
              <a:defRPr b="1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Estrategias de CAA para llegar al éxito</a:t>
            </a:r>
          </a:p>
        </p:txBody>
      </p:sp>
      <p:sp>
        <p:nvSpPr>
          <p:cNvPr id="120" name="Google Shape;94;p13"/>
          <p:cNvSpPr txBox="1"/>
          <p:nvPr/>
        </p:nvSpPr>
        <p:spPr>
          <a:xfrm>
            <a:off x="4935516" y="2989409"/>
            <a:ext cx="1816551" cy="256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>
            <a:lvl1pPr algn="ctr">
              <a:defRPr sz="11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www.PrAACticalAAC.org</a:t>
            </a:r>
          </a:p>
        </p:txBody>
      </p:sp>
      <p:sp>
        <p:nvSpPr>
          <p:cNvPr id="121" name="Google Shape;95;p13"/>
          <p:cNvSpPr txBox="1"/>
          <p:nvPr/>
        </p:nvSpPr>
        <p:spPr>
          <a:xfrm>
            <a:off x="216213" y="5524708"/>
            <a:ext cx="3464452" cy="561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/>
          <a:p>
            <a:pPr algn="ctr"/>
            <a:endParaRPr b="1"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algn="ctr">
              <a:defRPr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Estrategias de CAA para llegar al éxito</a:t>
            </a:r>
          </a:p>
        </p:txBody>
      </p:sp>
      <p:sp>
        <p:nvSpPr>
          <p:cNvPr id="122" name="Google Shape;96;p13"/>
          <p:cNvSpPr txBox="1"/>
          <p:nvPr/>
        </p:nvSpPr>
        <p:spPr>
          <a:xfrm>
            <a:off x="1247830" y="6278465"/>
            <a:ext cx="1396458" cy="396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>
            <a:lvl1pPr algn="ctr">
              <a:defRPr sz="20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Mrs. Gavin</a:t>
            </a:r>
          </a:p>
        </p:txBody>
      </p:sp>
      <p:sp>
        <p:nvSpPr>
          <p:cNvPr id="123" name="Google Shape;97;p13"/>
          <p:cNvSpPr txBox="1"/>
          <p:nvPr/>
        </p:nvSpPr>
        <p:spPr>
          <a:xfrm>
            <a:off x="1048519" y="6656565"/>
            <a:ext cx="1816445" cy="256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>
            <a:lvl1pPr algn="ctr">
              <a:defRPr sz="11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www.PrAACticalAAC.org</a:t>
            </a:r>
          </a:p>
        </p:txBody>
      </p:sp>
      <p:sp>
        <p:nvSpPr>
          <p:cNvPr id="124" name="Google Shape;98;p13"/>
          <p:cNvSpPr txBox="1"/>
          <p:nvPr/>
        </p:nvSpPr>
        <p:spPr>
          <a:xfrm>
            <a:off x="4314502" y="3921211"/>
            <a:ext cx="3028851" cy="202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/>
          <a:p>
            <a:pPr algn="ctr">
              <a:defRPr sz="2400">
                <a:latin typeface="Ayuthaya"/>
                <a:ea typeface="Ayuthaya"/>
                <a:cs typeface="Ayuthaya"/>
                <a:sym typeface="Ayuthaya"/>
              </a:defRPr>
            </a:pPr>
            <a:r>
              <a:t>TODOS </a:t>
            </a:r>
          </a:p>
          <a:p>
            <a:pPr algn="ctr">
              <a:defRPr sz="2400">
                <a:latin typeface="Ayuthaya"/>
                <a:ea typeface="Ayuthaya"/>
                <a:cs typeface="Ayuthaya"/>
                <a:sym typeface="Ayuthaya"/>
              </a:defRPr>
            </a:pPr>
            <a:r>
              <a:t>MERECEMOS</a:t>
            </a:r>
          </a:p>
          <a:p>
            <a:pPr algn="ctr">
              <a:defRPr sz="2400">
                <a:latin typeface="Ayuthaya"/>
                <a:ea typeface="Ayuthaya"/>
                <a:cs typeface="Ayuthaya"/>
                <a:sym typeface="Ayuthaya"/>
              </a:defRPr>
            </a:pPr>
            <a:r>
              <a:t> UNA VOZ</a:t>
            </a:r>
          </a:p>
          <a:p>
            <a:pPr algn="ctr">
              <a:defRPr sz="3600">
                <a:latin typeface="Ayuthaya"/>
                <a:ea typeface="Ayuthaya"/>
                <a:cs typeface="Ayuthaya"/>
                <a:sym typeface="Ayuthaya"/>
              </a:defRPr>
            </a:pPr>
            <a:r>
              <a:t> </a:t>
            </a:r>
          </a:p>
        </p:txBody>
      </p:sp>
      <p:sp>
        <p:nvSpPr>
          <p:cNvPr id="125" name="Google Shape;99;p13"/>
          <p:cNvSpPr txBox="1"/>
          <p:nvPr/>
        </p:nvSpPr>
        <p:spPr>
          <a:xfrm>
            <a:off x="4101684" y="5524708"/>
            <a:ext cx="3464332" cy="561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/>
          <a:p>
            <a:pPr algn="ctr"/>
            <a:endParaRPr b="1"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algn="ctr">
              <a:defRPr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Estrategias de CAA para llegar al éxito</a:t>
            </a:r>
          </a:p>
        </p:txBody>
      </p:sp>
      <p:sp>
        <p:nvSpPr>
          <p:cNvPr id="126" name="Google Shape;100;p13"/>
          <p:cNvSpPr txBox="1"/>
          <p:nvPr/>
        </p:nvSpPr>
        <p:spPr>
          <a:xfrm>
            <a:off x="5133292" y="6278465"/>
            <a:ext cx="1396458" cy="396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>
            <a:lvl1pPr algn="ctr">
              <a:defRPr sz="20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Mrs. Gavin</a:t>
            </a:r>
          </a:p>
        </p:txBody>
      </p:sp>
      <p:sp>
        <p:nvSpPr>
          <p:cNvPr id="127" name="Google Shape;101;p13"/>
          <p:cNvSpPr txBox="1"/>
          <p:nvPr/>
        </p:nvSpPr>
        <p:spPr>
          <a:xfrm>
            <a:off x="4785160" y="6656565"/>
            <a:ext cx="1917434" cy="256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>
            <a:lvl1pPr algn="ctr">
              <a:defRPr sz="11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www.PrAACticalAAC.ORG</a:t>
            </a:r>
          </a:p>
        </p:txBody>
      </p:sp>
      <p:sp>
        <p:nvSpPr>
          <p:cNvPr id="128" name="Google Shape;102;p13"/>
          <p:cNvSpPr txBox="1"/>
          <p:nvPr/>
        </p:nvSpPr>
        <p:spPr>
          <a:xfrm>
            <a:off x="635960" y="3921211"/>
            <a:ext cx="2831752" cy="1386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/>
          <a:p>
            <a:pPr algn="ctr">
              <a:defRPr sz="2400">
                <a:latin typeface="Ayuthaya"/>
                <a:ea typeface="Ayuthaya"/>
                <a:cs typeface="Ayuthaya"/>
                <a:sym typeface="Ayuthaya"/>
              </a:defRPr>
            </a:pPr>
            <a:r>
              <a:t>TODOS </a:t>
            </a:r>
          </a:p>
          <a:p>
            <a:pPr algn="ctr">
              <a:defRPr sz="2400">
                <a:latin typeface="Ayuthaya"/>
                <a:ea typeface="Ayuthaya"/>
                <a:cs typeface="Ayuthaya"/>
                <a:sym typeface="Ayuthaya"/>
              </a:defRPr>
            </a:pPr>
            <a:r>
              <a:t>MERECEMOS</a:t>
            </a:r>
          </a:p>
          <a:p>
            <a:pPr algn="ctr">
              <a:defRPr sz="2400">
                <a:latin typeface="Ayuthaya"/>
                <a:ea typeface="Ayuthaya"/>
                <a:cs typeface="Ayuthaya"/>
                <a:sym typeface="Ayuthaya"/>
              </a:defRPr>
            </a:pPr>
            <a:r>
              <a:t> UNA VOZ</a:t>
            </a:r>
          </a:p>
        </p:txBody>
      </p:sp>
      <p:sp>
        <p:nvSpPr>
          <p:cNvPr id="129" name="Google Shape;103;p13"/>
          <p:cNvSpPr txBox="1"/>
          <p:nvPr/>
        </p:nvSpPr>
        <p:spPr>
          <a:xfrm>
            <a:off x="4212900" y="872270"/>
            <a:ext cx="2933358" cy="1590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/>
          <a:p>
            <a:pPr algn="ctr">
              <a:defRPr sz="3600">
                <a:latin typeface="Ayuthaya"/>
                <a:ea typeface="Ayuthaya"/>
                <a:cs typeface="Ayuthaya"/>
                <a:sym typeface="Ayuthaya"/>
              </a:defRPr>
            </a:pPr>
            <a:r>
              <a:t> </a:t>
            </a:r>
            <a:r>
              <a:rPr sz="2400"/>
              <a:t>TODOS</a:t>
            </a:r>
            <a:endParaRPr sz="2400"/>
          </a:p>
          <a:p>
            <a:pPr algn="ctr">
              <a:defRPr sz="2400">
                <a:latin typeface="Ayuthaya"/>
                <a:ea typeface="Ayuthaya"/>
                <a:cs typeface="Ayuthaya"/>
                <a:sym typeface="Ayuthaya"/>
              </a:defRPr>
            </a:pPr>
            <a:r>
              <a:t> MERECEMOS</a:t>
            </a:r>
          </a:p>
          <a:p>
            <a:pPr algn="ctr">
              <a:defRPr sz="2400">
                <a:latin typeface="Ayuthaya"/>
                <a:ea typeface="Ayuthaya"/>
                <a:cs typeface="Ayuthaya"/>
                <a:sym typeface="Ayuthaya"/>
              </a:defRPr>
            </a:pPr>
            <a:r>
              <a:t>  UNA VOZ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09;p14"/>
          <p:cNvSpPr txBox="1"/>
          <p:nvPr/>
        </p:nvSpPr>
        <p:spPr>
          <a:xfrm>
            <a:off x="118099" y="3688574"/>
            <a:ext cx="3627952" cy="6098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/>
          <a:p>
            <a:pPr algn="ctr">
              <a:defRPr b="1" sz="3600"/>
            </a:pPr>
            <a:r>
              <a:t> </a:t>
            </a:r>
            <a:r>
              <a:rPr sz="2400"/>
              <a:t>CAA SIEMPRE CERCA </a:t>
            </a:r>
          </a:p>
        </p:txBody>
      </p:sp>
      <p:sp>
        <p:nvSpPr>
          <p:cNvPr id="134" name="Google Shape;110;p14"/>
          <p:cNvSpPr txBox="1"/>
          <p:nvPr/>
        </p:nvSpPr>
        <p:spPr>
          <a:xfrm>
            <a:off x="353603" y="614186"/>
            <a:ext cx="3218150" cy="2631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/>
          <a:p>
            <a:pPr algn="just"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L</a:t>
            </a:r>
            <a:r>
              <a:rPr>
                <a:latin typeface="+mn-lt"/>
                <a:ea typeface="+mn-ea"/>
                <a:cs typeface="+mn-cs"/>
                <a:sym typeface="Arial"/>
              </a:rPr>
              <a:t>os estudiantes que usan CAA necesitan sus sistemas de comunicación al alcance de sus manos todo el tiempo. </a:t>
            </a:r>
            <a:endParaRPr>
              <a:latin typeface="+mn-lt"/>
              <a:ea typeface="+mn-ea"/>
              <a:cs typeface="+mn-cs"/>
              <a:sym typeface="Arial"/>
            </a:endParaRPr>
          </a:p>
          <a:p>
            <a:pPr algn="just"/>
            <a:endParaRPr sz="1600"/>
          </a:p>
          <a:p>
            <a:pPr algn="just">
              <a:defRPr sz="1600"/>
            </a:pPr>
            <a:r>
              <a:t>Si tú puedes ver al estudiante entonces tú también deberías ver su CAA.</a:t>
            </a:r>
          </a:p>
          <a:p>
            <a:pPr algn="ctr"/>
            <a:endParaRPr sz="1600"/>
          </a:p>
          <a:p>
            <a:pPr algn="ctr">
              <a:defRPr b="1" sz="1600"/>
            </a:pPr>
            <a:r>
              <a:t>Nunca debemos  apagarlo o quitarle la CAA al estudiante.</a:t>
            </a:r>
          </a:p>
        </p:txBody>
      </p:sp>
      <p:sp>
        <p:nvSpPr>
          <p:cNvPr id="135" name="Google Shape;111;p14"/>
          <p:cNvSpPr txBox="1"/>
          <p:nvPr/>
        </p:nvSpPr>
        <p:spPr>
          <a:xfrm>
            <a:off x="3907125" y="3811675"/>
            <a:ext cx="3511850" cy="437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>
            <a:lvl1pPr algn="ctr">
              <a:defRPr b="1" sz="2400"/>
            </a:lvl1pPr>
          </a:lstStyle>
          <a:p>
            <a:pPr/>
            <a:r>
              <a:t>CAA SIEMPRE CERCA</a:t>
            </a:r>
          </a:p>
        </p:txBody>
      </p:sp>
      <p:sp>
        <p:nvSpPr>
          <p:cNvPr id="136" name="Google Shape;112;p14"/>
          <p:cNvSpPr txBox="1"/>
          <p:nvPr/>
        </p:nvSpPr>
        <p:spPr>
          <a:xfrm>
            <a:off x="4226238" y="614194"/>
            <a:ext cx="3218277" cy="25993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/>
          <a:p>
            <a:pPr algn="just">
              <a:defRPr sz="1600"/>
            </a:pPr>
            <a:r>
              <a:t>Los estudiantes que usan CAA necesitan sus sistemas de comunicación al alcance de sus manos todo el tiempo.</a:t>
            </a:r>
          </a:p>
          <a:p>
            <a:pPr algn="just"/>
            <a:endParaRPr sz="1600"/>
          </a:p>
          <a:p>
            <a:pPr algn="just">
              <a:defRPr sz="1600"/>
            </a:pPr>
            <a:r>
              <a:t>Si tú puedes ver al estudiante entonces tú también deberías ver su CAA. </a:t>
            </a:r>
          </a:p>
          <a:p>
            <a:pPr algn="ctr"/>
            <a:endParaRPr sz="1600"/>
          </a:p>
          <a:p>
            <a:pPr algn="ctr">
              <a:defRPr b="1" sz="1600"/>
            </a:pPr>
            <a:r>
              <a:t>Nunca debemos apagarlo o quitarle la CAA al estudiante. </a:t>
            </a:r>
          </a:p>
        </p:txBody>
      </p:sp>
      <p:sp>
        <p:nvSpPr>
          <p:cNvPr id="137" name="Google Shape;113;p14"/>
          <p:cNvSpPr txBox="1"/>
          <p:nvPr/>
        </p:nvSpPr>
        <p:spPr>
          <a:xfrm>
            <a:off x="162174" y="8234650"/>
            <a:ext cx="3743152" cy="7926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>
            <a:lvl1pPr algn="ctr">
              <a:defRPr b="1" sz="2400"/>
            </a:lvl1pPr>
          </a:lstStyle>
          <a:p>
            <a:pPr/>
            <a:r>
              <a:t>CAA SIEMPRE CERCA </a:t>
            </a:r>
          </a:p>
        </p:txBody>
      </p:sp>
      <p:sp>
        <p:nvSpPr>
          <p:cNvPr id="138" name="Google Shape;114;p14"/>
          <p:cNvSpPr txBox="1"/>
          <p:nvPr/>
        </p:nvSpPr>
        <p:spPr>
          <a:xfrm>
            <a:off x="353605" y="5167972"/>
            <a:ext cx="3218277" cy="25993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/>
          <a:p>
            <a:pPr algn="just">
              <a:defRPr sz="1600"/>
            </a:pPr>
            <a:r>
              <a:t>Los estudiantes que usan CAA necesitan sus sistemas de comunicación al alcance de sus manos todo el tiempo. </a:t>
            </a:r>
          </a:p>
          <a:p>
            <a:pPr algn="just"/>
            <a:endParaRPr sz="1600"/>
          </a:p>
          <a:p>
            <a:pPr algn="just">
              <a:defRPr sz="1600"/>
            </a:pPr>
            <a:r>
              <a:t>Si tú puedes ver al estudiante entonces tú también deberías ver su CAA. </a:t>
            </a:r>
          </a:p>
          <a:p>
            <a:pPr algn="ctr"/>
            <a:endParaRPr sz="1600"/>
          </a:p>
          <a:p>
            <a:pPr algn="ctr">
              <a:defRPr b="1" sz="1600"/>
            </a:pPr>
            <a:r>
              <a:t>Nunca debemos apagarlo o quitarle la CAA al estudiante.</a:t>
            </a:r>
          </a:p>
        </p:txBody>
      </p:sp>
      <p:sp>
        <p:nvSpPr>
          <p:cNvPr id="139" name="Google Shape;115;p14"/>
          <p:cNvSpPr txBox="1"/>
          <p:nvPr/>
        </p:nvSpPr>
        <p:spPr>
          <a:xfrm>
            <a:off x="4098025" y="8233125"/>
            <a:ext cx="3439851" cy="7926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>
            <a:lvl1pPr algn="ctr">
              <a:defRPr b="1" sz="2400"/>
            </a:lvl1pPr>
          </a:lstStyle>
          <a:p>
            <a:pPr/>
            <a:r>
              <a:t>CAA SIEMPRE CERCA </a:t>
            </a:r>
          </a:p>
        </p:txBody>
      </p:sp>
      <p:sp>
        <p:nvSpPr>
          <p:cNvPr id="140" name="Google Shape;116;p14"/>
          <p:cNvSpPr txBox="1"/>
          <p:nvPr/>
        </p:nvSpPr>
        <p:spPr>
          <a:xfrm>
            <a:off x="4200583" y="5166443"/>
            <a:ext cx="3218276" cy="25993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/>
          <a:p>
            <a:pPr algn="just">
              <a:defRPr sz="1600"/>
            </a:pPr>
            <a:r>
              <a:t>Los estudiantes que usan CAA necesitan sus sistemas de comunicación al alcance de sus manos todo el tiempo. </a:t>
            </a:r>
          </a:p>
          <a:p>
            <a:pPr algn="just"/>
            <a:endParaRPr sz="1600"/>
          </a:p>
          <a:p>
            <a:pPr algn="just">
              <a:defRPr sz="1600"/>
            </a:pPr>
            <a:r>
              <a:t>Si tú puedes ver al estudiante entonces tú También deberías ver su CAA. </a:t>
            </a:r>
          </a:p>
          <a:p>
            <a:pPr algn="ctr"/>
            <a:endParaRPr sz="1600"/>
          </a:p>
          <a:p>
            <a:pPr algn="ctr">
              <a:defRPr b="1" sz="1600"/>
            </a:pPr>
            <a:r>
              <a:t>Nunca debemos apagarlo o quitarle la CAA al estudiante. </a:t>
            </a:r>
          </a:p>
        </p:txBody>
      </p:sp>
      <p:grpSp>
        <p:nvGrpSpPr>
          <p:cNvPr id="143" name="Google Shape;117;p14"/>
          <p:cNvGrpSpPr/>
          <p:nvPr/>
        </p:nvGrpSpPr>
        <p:grpSpPr>
          <a:xfrm>
            <a:off x="-1" y="9190049"/>
            <a:ext cx="6729602" cy="868201"/>
            <a:chOff x="0" y="0"/>
            <a:chExt cx="6729600" cy="868200"/>
          </a:xfrm>
        </p:grpSpPr>
        <p:sp>
          <p:nvSpPr>
            <p:cNvPr id="141" name="Rectangle"/>
            <p:cNvSpPr/>
            <p:nvPr/>
          </p:nvSpPr>
          <p:spPr>
            <a:xfrm>
              <a:off x="-1" y="-1"/>
              <a:ext cx="6729602" cy="868202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42" name="Nota de construccion:…"/>
            <p:cNvSpPr txBox="1"/>
            <p:nvPr/>
          </p:nvSpPr>
          <p:spPr>
            <a:xfrm>
              <a:off x="-1" y="-1"/>
              <a:ext cx="6729602" cy="79245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91424" tIns="91424" rIns="91424" bIns="91424" numCol="1" anchor="t">
              <a:sp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r>
                <a:t>Nota de construccion:</a:t>
              </a:r>
            </a:p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r>
                <a:t>Esta página permite crear copias para 4 páginas 3 del libros flip. Copie y corte por la línea. Color de papel Astrobrights usado = Cosmic Orange (anaranjado) 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22;p15"/>
          <p:cNvSpPr txBox="1"/>
          <p:nvPr/>
        </p:nvSpPr>
        <p:spPr>
          <a:xfrm>
            <a:off x="908773" y="4752675"/>
            <a:ext cx="2547951" cy="437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>
            <a:lvl1pPr algn="ctr">
              <a:defRPr b="1" sz="2400"/>
            </a:lvl1pPr>
          </a:lstStyle>
          <a:p>
            <a:pPr/>
            <a:r>
              <a:t>HABLA CAA</a:t>
            </a:r>
          </a:p>
        </p:txBody>
      </p:sp>
      <p:sp>
        <p:nvSpPr>
          <p:cNvPr id="146" name="Google Shape;123;p15"/>
          <p:cNvSpPr txBox="1"/>
          <p:nvPr/>
        </p:nvSpPr>
        <p:spPr>
          <a:xfrm>
            <a:off x="291702" y="693407"/>
            <a:ext cx="3321051" cy="3837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/>
          <a:p>
            <a:pPr algn="just">
              <a:defRPr sz="12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L</a:t>
            </a:r>
            <a:r>
              <a:rPr>
                <a:latin typeface="+mn-lt"/>
                <a:ea typeface="+mn-ea"/>
                <a:cs typeface="+mn-cs"/>
                <a:sym typeface="Arial"/>
              </a:rPr>
              <a:t>os estudiantes que están aprendiendo a usar los sistemas de CAA, necesitan ver a adultos y compañeros usándolo también. </a:t>
            </a:r>
          </a:p>
          <a:p>
            <a:pPr algn="just"/>
            <a:endParaRPr sz="1200"/>
          </a:p>
          <a:p>
            <a:pPr algn="ctr">
              <a:defRPr b="1" sz="1200"/>
            </a:pPr>
            <a:r>
              <a:t>Sumerge  a los estudiantes en un entorno donde abunda el uso de CAA a lo largo del día. </a:t>
            </a:r>
          </a:p>
          <a:p>
            <a:pPr algn="ctr"/>
            <a:endParaRPr sz="1200"/>
          </a:p>
          <a:p>
            <a:pPr algn="just">
              <a:defRPr sz="1200"/>
            </a:pPr>
            <a:r>
              <a:t>Señala los símbolos del sistema de CAA al mismo tiempo que hablas. Usa el sistema de CAA, aplicación o crea un modelo no electrónico(en papel). </a:t>
            </a:r>
          </a:p>
          <a:p>
            <a:pPr marL="285750" indent="-285750" algn="just">
              <a:buClr>
                <a:srgbClr val="000000"/>
              </a:buClr>
              <a:buSzPts val="1200"/>
              <a:buFont typeface="Arial"/>
              <a:buChar char="•"/>
              <a:defRPr sz="1200"/>
            </a:pPr>
            <a:r>
              <a:t>Esto es la base para el futuro aprendizaje de CAA. No te preocupes si no lo haces perfecto, sigue haciéndolo. </a:t>
            </a:r>
          </a:p>
          <a:p>
            <a:pPr marL="285750" indent="-285750" algn="just">
              <a:buClr>
                <a:srgbClr val="000000"/>
              </a:buClr>
              <a:buSzPts val="1200"/>
              <a:buFont typeface="Arial"/>
              <a:buChar char="•"/>
              <a:defRPr sz="1200"/>
            </a:pPr>
            <a:r>
              <a:t>Hablar usando CAA, normaliza esta forma de comunicación y enseña a los estudiantes a cómo hacerlo. </a:t>
            </a:r>
          </a:p>
          <a:p>
            <a:pPr marL="285750" indent="-285750" algn="just">
              <a:buClr>
                <a:srgbClr val="000000"/>
              </a:buClr>
              <a:buSzPts val="1200"/>
              <a:buFont typeface="Arial"/>
              <a:buChar char="•"/>
              <a:defRPr sz="1200"/>
            </a:pPr>
            <a:r>
              <a:t>Cuando usamos CAA mostramos a los niños que su forma de comunicación es válida. </a:t>
            </a:r>
          </a:p>
        </p:txBody>
      </p:sp>
      <p:sp>
        <p:nvSpPr>
          <p:cNvPr id="147" name="Google Shape;124;p15"/>
          <p:cNvSpPr txBox="1"/>
          <p:nvPr/>
        </p:nvSpPr>
        <p:spPr>
          <a:xfrm>
            <a:off x="4807075" y="4742850"/>
            <a:ext cx="2340051" cy="437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>
            <a:lvl1pPr algn="ctr">
              <a:defRPr b="1" sz="2400"/>
            </a:lvl1pPr>
          </a:lstStyle>
          <a:p>
            <a:pPr/>
            <a:r>
              <a:t>HABLA CAA</a:t>
            </a:r>
          </a:p>
        </p:txBody>
      </p:sp>
      <p:sp>
        <p:nvSpPr>
          <p:cNvPr id="148" name="Google Shape;125;p15"/>
          <p:cNvSpPr txBox="1"/>
          <p:nvPr/>
        </p:nvSpPr>
        <p:spPr>
          <a:xfrm>
            <a:off x="4190015" y="693395"/>
            <a:ext cx="3321051" cy="3837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/>
          <a:p>
            <a:pPr algn="just">
              <a:defRPr sz="12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L</a:t>
            </a:r>
            <a:r>
              <a:rPr>
                <a:latin typeface="+mn-lt"/>
                <a:ea typeface="+mn-ea"/>
                <a:cs typeface="+mn-cs"/>
                <a:sym typeface="Arial"/>
              </a:rPr>
              <a:t>os estudiantes que están aprendiendo a usar los sistemas de CAA, necesitan ver a adultos y compañeros usándolo también. </a:t>
            </a:r>
          </a:p>
          <a:p>
            <a:pPr algn="just"/>
            <a:endParaRPr sz="1200"/>
          </a:p>
          <a:p>
            <a:pPr algn="ctr">
              <a:defRPr b="1" sz="1200"/>
            </a:pPr>
            <a:r>
              <a:t>Sumerge  a los estudiantes en un entorno donde abunda el uso de CAA a lo largo del día. </a:t>
            </a:r>
          </a:p>
          <a:p>
            <a:pPr algn="ctr"/>
            <a:endParaRPr sz="1200"/>
          </a:p>
          <a:p>
            <a:pPr algn="just">
              <a:defRPr sz="1200"/>
            </a:pPr>
            <a:r>
              <a:t>Señala los símbolos del sistema de CAA al mismo tiempo que hablas. Usa el sistema de CAA, aplicación o crea un modelo no electrónico(en papel). </a:t>
            </a:r>
          </a:p>
          <a:p>
            <a:pPr marL="285750" indent="-285750" algn="just">
              <a:buClr>
                <a:srgbClr val="000000"/>
              </a:buClr>
              <a:buSzPts val="1200"/>
              <a:buFont typeface="Arial"/>
              <a:buChar char="•"/>
              <a:defRPr sz="1200"/>
            </a:pPr>
            <a:r>
              <a:t>Esto es la base para el futuro aprendizaje de CAA. No te preocupes si no lo haces perfecto, sigue haciéndolo. </a:t>
            </a:r>
          </a:p>
          <a:p>
            <a:pPr marL="285750" indent="-285750" algn="just">
              <a:buClr>
                <a:srgbClr val="000000"/>
              </a:buClr>
              <a:buSzPts val="1200"/>
              <a:buFont typeface="Arial"/>
              <a:buChar char="•"/>
              <a:defRPr sz="1200"/>
            </a:pPr>
            <a:r>
              <a:t>Hablar usando CAA, normaliza esta forma de comunicación y enseña a los estudiantes a cómo hacerlo. </a:t>
            </a:r>
          </a:p>
          <a:p>
            <a:pPr marL="285750" indent="-285750" algn="just">
              <a:buClr>
                <a:srgbClr val="000000"/>
              </a:buClr>
              <a:buSzPts val="1200"/>
              <a:buFont typeface="Arial"/>
              <a:buChar char="•"/>
              <a:defRPr sz="1200"/>
            </a:pPr>
            <a:r>
              <a:t>Cuando usamos CAA mostramos a los niños que su forma de comunicación es válida. </a:t>
            </a:r>
          </a:p>
        </p:txBody>
      </p:sp>
      <p:sp>
        <p:nvSpPr>
          <p:cNvPr id="149" name="Google Shape;126;p15"/>
          <p:cNvSpPr txBox="1"/>
          <p:nvPr/>
        </p:nvSpPr>
        <p:spPr>
          <a:xfrm>
            <a:off x="65624" y="7829649"/>
            <a:ext cx="3633475" cy="1402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Nota para el profesor:</a:t>
            </a:r>
          </a:p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Esta página permite crear copias para 2</a:t>
            </a:r>
          </a:p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páginas 3 del libros flip. </a:t>
            </a:r>
          </a:p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Copie y corte por la línea. </a:t>
            </a:r>
          </a:p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Color de papel Astrobrights usado = Rocket Red (rojo)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31;p16"/>
          <p:cNvSpPr txBox="1"/>
          <p:nvPr/>
        </p:nvSpPr>
        <p:spPr>
          <a:xfrm>
            <a:off x="241099" y="5797560"/>
            <a:ext cx="3616617" cy="375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>
            <a:lvl1pPr algn="ctr">
              <a:defRPr b="1" sz="2000"/>
            </a:lvl1pPr>
          </a:lstStyle>
          <a:p>
            <a:pPr/>
            <a:r>
              <a:t>ESTILO DE CONVERSACIÓN</a:t>
            </a:r>
          </a:p>
        </p:txBody>
      </p:sp>
      <p:sp>
        <p:nvSpPr>
          <p:cNvPr id="152" name="Google Shape;132;p16"/>
          <p:cNvSpPr txBox="1"/>
          <p:nvPr/>
        </p:nvSpPr>
        <p:spPr>
          <a:xfrm>
            <a:off x="341145" y="808132"/>
            <a:ext cx="3205082" cy="42465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/>
          <a:p>
            <a:pPr algn="just">
              <a:lnSpc>
                <a:spcPct val="115000"/>
              </a:lnSpc>
            </a:pPr>
            <a:r>
              <a:t>¡La forma en que hablamos a los estudiantes que están aprendiendo CAA hace una gran diferencia en su aprendizaje! Ellos aprenden mejor cuando nosotros usamos CAA &amp;</a:t>
            </a:r>
          </a:p>
          <a:p>
            <a:pPr>
              <a:lnSpc>
                <a:spcPct val="115000"/>
              </a:lnSpc>
            </a:pPr>
          </a:p>
          <a:p>
            <a:pPr marL="342900" indent="-342900">
              <a:lnSpc>
                <a:spcPct val="115000"/>
              </a:lnSpc>
              <a:buClr>
                <a:srgbClr val="000000"/>
              </a:buClr>
              <a:buSzPts val="1400"/>
              <a:buAutoNum type="arabicPeriod" startAt="1"/>
            </a:pPr>
            <a:r>
              <a:t>Narramos lo que estamos haciendo y lo que estamos pensando</a:t>
            </a:r>
          </a:p>
          <a:p>
            <a:pPr marL="342900" indent="-342900">
              <a:lnSpc>
                <a:spcPct val="115000"/>
              </a:lnSpc>
              <a:buClr>
                <a:srgbClr val="000000"/>
              </a:buClr>
              <a:buSzPts val="1400"/>
              <a:buAutoNum type="arabicPeriod" startAt="1"/>
            </a:pPr>
            <a:r>
              <a:t>Evitamos hacer muchas preguntas </a:t>
            </a:r>
          </a:p>
          <a:p>
            <a:pPr marL="342900" indent="-342900">
              <a:lnSpc>
                <a:spcPct val="115000"/>
              </a:lnSpc>
              <a:buClr>
                <a:srgbClr val="000000"/>
              </a:buClr>
              <a:buSzPts val="1400"/>
              <a:buAutoNum type="arabicPeriod" startAt="1"/>
            </a:pPr>
            <a:r>
              <a:t>Describimos lo que están haciendo</a:t>
            </a:r>
          </a:p>
          <a:p>
            <a:pPr marL="342900" indent="-342900">
              <a:lnSpc>
                <a:spcPct val="115000"/>
              </a:lnSpc>
              <a:buClr>
                <a:srgbClr val="000000"/>
              </a:buClr>
              <a:buSzPts val="1400"/>
              <a:buAutoNum type="arabicPeriod" startAt="1"/>
            </a:pPr>
            <a:r>
              <a:t>Nos Abstenemos de interrogarlos</a:t>
            </a:r>
          </a:p>
          <a:p>
            <a:pPr marL="342900" indent="-342900">
              <a:lnSpc>
                <a:spcPct val="115000"/>
              </a:lnSpc>
              <a:buClr>
                <a:srgbClr val="000000"/>
              </a:buClr>
              <a:buSzPts val="1400"/>
              <a:buAutoNum type="arabicPeriod" startAt="1"/>
            </a:pPr>
            <a:r>
              <a:t>Usamos un tono de conversación normal </a:t>
            </a:r>
          </a:p>
          <a:p>
            <a:pPr marL="342900" indent="-342900">
              <a:lnSpc>
                <a:spcPct val="115000"/>
              </a:lnSpc>
              <a:buClr>
                <a:srgbClr val="000000"/>
              </a:buClr>
              <a:buSzPts val="1400"/>
              <a:buAutoNum type="arabicPeriod" startAt="1"/>
            </a:pPr>
            <a:r>
              <a:t>Añadimos humor</a:t>
            </a:r>
          </a:p>
          <a:p>
            <a:pPr marL="342900" indent="-342900">
              <a:lnSpc>
                <a:spcPct val="115000"/>
              </a:lnSpc>
              <a:buClr>
                <a:srgbClr val="000000"/>
              </a:buClr>
              <a:buSzPts val="1400"/>
              <a:buAutoNum type="arabicPeriod" startAt="1"/>
            </a:pPr>
            <a:r>
              <a:t>Hablamos con ellos de la misma manera que hablamos con los estudiantes que hablan </a:t>
            </a:r>
          </a:p>
        </p:txBody>
      </p:sp>
      <p:sp>
        <p:nvSpPr>
          <p:cNvPr id="153" name="Google Shape;133;p16"/>
          <p:cNvSpPr txBox="1"/>
          <p:nvPr/>
        </p:nvSpPr>
        <p:spPr>
          <a:xfrm>
            <a:off x="4042148" y="5797560"/>
            <a:ext cx="3616617" cy="375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>
            <a:lvl1pPr algn="ctr">
              <a:defRPr b="1" sz="2000"/>
            </a:lvl1pPr>
          </a:lstStyle>
          <a:p>
            <a:pPr/>
            <a:r>
              <a:t>ESTILO DE CONVERSACIÓN</a:t>
            </a:r>
          </a:p>
        </p:txBody>
      </p:sp>
      <p:sp>
        <p:nvSpPr>
          <p:cNvPr id="154" name="Google Shape;134;p16"/>
          <p:cNvSpPr txBox="1"/>
          <p:nvPr/>
        </p:nvSpPr>
        <p:spPr>
          <a:xfrm>
            <a:off x="4252260" y="809807"/>
            <a:ext cx="3205081" cy="44793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/>
          <a:p>
            <a:pPr algn="just">
              <a:lnSpc>
                <a:spcPct val="115000"/>
              </a:lnSpc>
            </a:pPr>
            <a:r>
              <a:t>¡La forma en que hablamos a los estudiantes que están aprendiendo CAA hace una gran diferencia en su aprendizaje! Ellos aprenden mejor cuando nosotros usamos CAA &amp;</a:t>
            </a:r>
          </a:p>
          <a:p>
            <a:pPr>
              <a:lnSpc>
                <a:spcPct val="115000"/>
              </a:lnSpc>
            </a:pPr>
          </a:p>
          <a:p>
            <a:pPr marL="342900" indent="-342900">
              <a:lnSpc>
                <a:spcPct val="115000"/>
              </a:lnSpc>
              <a:buClr>
                <a:srgbClr val="000000"/>
              </a:buClr>
              <a:buSzPts val="1400"/>
              <a:buAutoNum type="arabicPeriod" startAt="1"/>
            </a:pPr>
            <a:r>
              <a:t>Narramos lo que estamos haciendo y lo que estamos pensando</a:t>
            </a:r>
          </a:p>
          <a:p>
            <a:pPr marL="342900" indent="-342900">
              <a:lnSpc>
                <a:spcPct val="115000"/>
              </a:lnSpc>
              <a:buClr>
                <a:srgbClr val="000000"/>
              </a:buClr>
              <a:buSzPts val="1400"/>
              <a:buAutoNum type="arabicPeriod" startAt="1"/>
            </a:pPr>
            <a:r>
              <a:t>Evitamos hacer muchas preguntas </a:t>
            </a:r>
          </a:p>
          <a:p>
            <a:pPr marL="342900" indent="-342900">
              <a:lnSpc>
                <a:spcPct val="115000"/>
              </a:lnSpc>
              <a:buClr>
                <a:srgbClr val="000000"/>
              </a:buClr>
              <a:buSzPts val="1400"/>
              <a:buAutoNum type="arabicPeriod" startAt="1"/>
            </a:pPr>
            <a:r>
              <a:t>Describimos lo que están haciendo</a:t>
            </a:r>
          </a:p>
          <a:p>
            <a:pPr marL="342900" indent="-342900">
              <a:lnSpc>
                <a:spcPct val="115000"/>
              </a:lnSpc>
              <a:buClr>
                <a:srgbClr val="000000"/>
              </a:buClr>
              <a:buSzPts val="1400"/>
              <a:buAutoNum type="arabicPeriod" startAt="1"/>
            </a:pPr>
            <a:r>
              <a:t>Nos Abstenemos de interrogarlos</a:t>
            </a:r>
          </a:p>
          <a:p>
            <a:pPr marL="342900" indent="-342900">
              <a:lnSpc>
                <a:spcPct val="115000"/>
              </a:lnSpc>
              <a:buClr>
                <a:srgbClr val="000000"/>
              </a:buClr>
              <a:buSzPts val="1400"/>
              <a:buAutoNum type="arabicPeriod" startAt="1"/>
            </a:pPr>
            <a:r>
              <a:t>Usamos un tono de conversación normal </a:t>
            </a:r>
          </a:p>
          <a:p>
            <a:pPr marL="342900" indent="-342900">
              <a:lnSpc>
                <a:spcPct val="115000"/>
              </a:lnSpc>
              <a:buClr>
                <a:srgbClr val="000000"/>
              </a:buClr>
              <a:buSzPts val="1400"/>
              <a:buAutoNum type="arabicPeriod" startAt="1"/>
            </a:pPr>
            <a:r>
              <a:t>Añadimos humor</a:t>
            </a:r>
          </a:p>
          <a:p>
            <a:pPr marL="342900" indent="-342900">
              <a:lnSpc>
                <a:spcPct val="115000"/>
              </a:lnSpc>
              <a:buClr>
                <a:srgbClr val="000000"/>
              </a:buClr>
              <a:buSzPts val="1400"/>
              <a:buAutoNum type="arabicPeriod" startAt="1"/>
            </a:pPr>
            <a:r>
              <a:t>Hablamos con ellos de la misma manera que hablamos con los estudiantes que hablan </a:t>
            </a:r>
          </a:p>
        </p:txBody>
      </p:sp>
      <p:sp>
        <p:nvSpPr>
          <p:cNvPr id="155" name="Google Shape;135;p16"/>
          <p:cNvSpPr txBox="1"/>
          <p:nvPr/>
        </p:nvSpPr>
        <p:spPr>
          <a:xfrm>
            <a:off x="195374" y="8191424"/>
            <a:ext cx="3000002" cy="1402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Nota para el profesor:</a:t>
            </a:r>
          </a:p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Esta página permite crear copias para 2 páginas 4 del libros flip. Copie y corte por la línea.</a:t>
            </a:r>
          </a:p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Color de papel Astrobrights usado = Pulsar Pink (rosado claro)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40;p17"/>
          <p:cNvSpPr txBox="1"/>
          <p:nvPr/>
        </p:nvSpPr>
        <p:spPr>
          <a:xfrm>
            <a:off x="899674" y="6426074"/>
            <a:ext cx="2556950" cy="4370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>
            <a:lvl1pPr algn="ctr">
              <a:defRPr b="1" sz="2400"/>
            </a:lvl1pPr>
          </a:lstStyle>
          <a:p>
            <a:pPr/>
            <a:r>
              <a:t>EXPECTATIVAS</a:t>
            </a:r>
          </a:p>
        </p:txBody>
      </p:sp>
      <p:sp>
        <p:nvSpPr>
          <p:cNvPr id="158" name="Google Shape;141;p17"/>
          <p:cNvSpPr txBox="1"/>
          <p:nvPr/>
        </p:nvSpPr>
        <p:spPr>
          <a:xfrm>
            <a:off x="296573" y="591719"/>
            <a:ext cx="3312367" cy="51266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/>
          <a:p>
            <a:pPr algn="just">
              <a:lnSpc>
                <a:spcPct val="115000"/>
              </a:lnSpc>
            </a:pPr>
            <a:r>
              <a:t>Los estudiantes que usan CAA son usualmente subestimados. Esto puede hacer que los estudiantes se sientan frustrados y como resultado esto limitar su motivación. Aquí hay unas ideas de cómo podemos facilitar el aprendizaje y el éxito: </a:t>
            </a:r>
          </a:p>
          <a:p>
            <a:pPr lvl="1" indent="457200">
              <a:lnSpc>
                <a:spcPct val="150000"/>
              </a:lnSpc>
            </a:pPr>
            <a:r>
              <a:t>- Mantén expectativas altas</a:t>
            </a:r>
          </a:p>
          <a:p>
            <a:pPr lvl="1" indent="457200">
              <a:lnSpc>
                <a:spcPct val="150000"/>
              </a:lnSpc>
            </a:pPr>
            <a:r>
              <a:t>- Apoya al estudiante</a:t>
            </a:r>
          </a:p>
          <a:p>
            <a:pPr lvl="1" indent="457200">
              <a:lnSpc>
                <a:spcPct val="150000"/>
              </a:lnSpc>
            </a:pPr>
            <a:r>
              <a:t>- Da una instrucción educativa de calidad </a:t>
            </a:r>
          </a:p>
          <a:p>
            <a:pPr lvl="1" indent="457200">
              <a:lnSpc>
                <a:spcPct val="150000"/>
              </a:lnSpc>
            </a:pPr>
            <a:r>
              <a:t>- Enfócate en el progreso, no en la perfección </a:t>
            </a:r>
          </a:p>
          <a:p>
            <a:pPr lvl="1" indent="457200">
              <a:lnSpc>
                <a:spcPct val="115000"/>
              </a:lnSpc>
            </a:pPr>
            <a:r>
              <a:t>__________________________</a:t>
            </a:r>
          </a:p>
          <a:p>
            <a:pPr algn="ctr">
              <a:lnSpc>
                <a:spcPct val="115000"/>
              </a:lnSpc>
            </a:pPr>
            <a:r>
              <a:t>La percepción impulsa las expectativas. </a:t>
            </a:r>
          </a:p>
          <a:p>
            <a:pPr algn="ctr">
              <a:lnSpc>
                <a:spcPct val="115000"/>
              </a:lnSpc>
            </a:pPr>
            <a:r>
              <a:t>Las expectativas impulsa las oportunidades. </a:t>
            </a:r>
          </a:p>
          <a:p>
            <a:pPr algn="ctr">
              <a:lnSpc>
                <a:spcPct val="115000"/>
              </a:lnSpc>
            </a:pPr>
            <a:r>
              <a:t>Las oportunidades impulsa los logros. </a:t>
            </a:r>
          </a:p>
          <a:p>
            <a:pPr algn="ctr">
              <a:lnSpc>
                <a:spcPct val="115000"/>
              </a:lnSpc>
            </a:pPr>
            <a:r>
              <a:t>Los logros impulsa la percepción. </a:t>
            </a:r>
          </a:p>
        </p:txBody>
      </p:sp>
      <p:sp>
        <p:nvSpPr>
          <p:cNvPr id="159" name="Google Shape;142;p17"/>
          <p:cNvSpPr txBox="1"/>
          <p:nvPr/>
        </p:nvSpPr>
        <p:spPr>
          <a:xfrm>
            <a:off x="4372826" y="6433275"/>
            <a:ext cx="2556951" cy="7926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>
            <a:lvl1pPr algn="ctr">
              <a:defRPr b="1" sz="2400"/>
            </a:lvl1pPr>
          </a:lstStyle>
          <a:p>
            <a:pPr/>
            <a:r>
              <a:t>EXPECTATIVAS</a:t>
            </a:r>
          </a:p>
        </p:txBody>
      </p:sp>
      <p:sp>
        <p:nvSpPr>
          <p:cNvPr id="160" name="Google Shape;143;p17"/>
          <p:cNvSpPr txBox="1"/>
          <p:nvPr/>
        </p:nvSpPr>
        <p:spPr>
          <a:xfrm>
            <a:off x="4208267" y="591727"/>
            <a:ext cx="3312352" cy="5468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/>
          <a:p>
            <a:pPr algn="just">
              <a:lnSpc>
                <a:spcPct val="115000"/>
              </a:lnSpc>
            </a:pPr>
            <a:r>
              <a:t>Los estudiantes que usan CAA son usualmente subestimados. Esto puede hacer que los estudiantes se sientan frustrados y como resultado esto limitar su motivación. Aquí hay unas ideas de cómo podemos facilitar el aprendizaje y el éxito: </a:t>
            </a:r>
          </a:p>
          <a:p>
            <a:pPr lvl="1" indent="457200">
              <a:lnSpc>
                <a:spcPct val="150000"/>
              </a:lnSpc>
            </a:pPr>
            <a:r>
              <a:t>- Mantén expectativas altas</a:t>
            </a:r>
          </a:p>
          <a:p>
            <a:pPr lvl="1" indent="457200">
              <a:lnSpc>
                <a:spcPct val="150000"/>
              </a:lnSpc>
            </a:pPr>
            <a:r>
              <a:t>- Apoya al estudiante</a:t>
            </a:r>
          </a:p>
          <a:p>
            <a:pPr lvl="1" indent="457200">
              <a:lnSpc>
                <a:spcPct val="150000"/>
              </a:lnSpc>
            </a:pPr>
            <a:r>
              <a:t>- Da una instrucción educativa de calidad </a:t>
            </a:r>
          </a:p>
          <a:p>
            <a:pPr lvl="1" indent="457200">
              <a:lnSpc>
                <a:spcPct val="150000"/>
              </a:lnSpc>
            </a:pPr>
            <a:r>
              <a:t>- Enfócate en el progreso, no en la perfección </a:t>
            </a:r>
          </a:p>
          <a:p>
            <a:pPr lvl="1" indent="457200">
              <a:lnSpc>
                <a:spcPct val="115000"/>
              </a:lnSpc>
            </a:pPr>
            <a:r>
              <a:t>__________________________</a:t>
            </a:r>
          </a:p>
          <a:p>
            <a:pPr algn="ctr">
              <a:lnSpc>
                <a:spcPct val="115000"/>
              </a:lnSpc>
            </a:pPr>
            <a:r>
              <a:t>La percepción impulsa las expectativas. </a:t>
            </a:r>
          </a:p>
          <a:p>
            <a:pPr algn="ctr">
              <a:lnSpc>
                <a:spcPct val="115000"/>
              </a:lnSpc>
            </a:pPr>
            <a:r>
              <a:t>Las expectativas impulsa las oportunidades. </a:t>
            </a:r>
          </a:p>
          <a:p>
            <a:pPr algn="ctr">
              <a:lnSpc>
                <a:spcPct val="115000"/>
              </a:lnSpc>
            </a:pPr>
            <a:r>
              <a:t>Las oportunidades impulsa los logros. </a:t>
            </a:r>
          </a:p>
          <a:p>
            <a:pPr algn="ctr">
              <a:lnSpc>
                <a:spcPct val="115000"/>
              </a:lnSpc>
            </a:pPr>
            <a:r>
              <a:t>Los logros impulsa la percepción. </a:t>
            </a:r>
          </a:p>
          <a:p>
            <a:pPr algn="ctr">
              <a:lnSpc>
                <a:spcPct val="150000"/>
              </a:lnSpc>
            </a:pPr>
            <a:endParaRPr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61" name="Google Shape;144;p17"/>
          <p:cNvSpPr txBox="1"/>
          <p:nvPr/>
        </p:nvSpPr>
        <p:spPr>
          <a:xfrm>
            <a:off x="4162550" y="7569124"/>
            <a:ext cx="3000001" cy="1402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Nota para el profesor:</a:t>
            </a:r>
          </a:p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Esta página permite crear copias para 2 páginas 5 del libros flip. Copie y corte por la línea.</a:t>
            </a:r>
          </a:p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Color de papel Astrobrights usado = Outrageous Orchid (morado)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49;p18"/>
          <p:cNvSpPr txBox="1"/>
          <p:nvPr/>
        </p:nvSpPr>
        <p:spPr>
          <a:xfrm>
            <a:off x="1288906" y="7510791"/>
            <a:ext cx="1300855" cy="4370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>
            <a:lvl1pPr algn="ctr">
              <a:defRPr b="1" sz="2400"/>
            </a:lvl1pPr>
          </a:lstStyle>
          <a:p>
            <a:pPr/>
            <a:r>
              <a:t>APOYA</a:t>
            </a:r>
          </a:p>
        </p:txBody>
      </p:sp>
      <p:sp>
        <p:nvSpPr>
          <p:cNvPr id="164" name="Google Shape;150;p18"/>
          <p:cNvSpPr txBox="1"/>
          <p:nvPr/>
        </p:nvSpPr>
        <p:spPr>
          <a:xfrm>
            <a:off x="316214" y="559448"/>
            <a:ext cx="3404761" cy="66260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/>
          <a:p>
            <a:pPr algn="just">
              <a:defRPr b="1"/>
            </a:pPr>
            <a:r>
              <a:t>Es difícil comunicarse con CAA.  Especialmente es difícil para los estudiantes que están en la primera etapa de aprendizaje. </a:t>
            </a:r>
          </a:p>
          <a:p>
            <a:pPr/>
            <a:endParaRPr sz="1300"/>
          </a:p>
          <a:p>
            <a:pPr>
              <a:defRPr sz="1300"/>
            </a:pPr>
            <a:r>
              <a:t>Nosotros podemos ayudar de la siguiente manera:</a:t>
            </a:r>
          </a:p>
          <a:p>
            <a:pPr marL="285750" indent="-285750" algn="just">
              <a:buClr>
                <a:srgbClr val="000000"/>
              </a:buClr>
              <a:buSzPts val="1300"/>
              <a:buFont typeface="Arial"/>
              <a:buChar char="•"/>
              <a:defRPr sz="1300"/>
            </a:pPr>
            <a:r>
              <a:t>Espera pacientemente por lo menos 5 a 10 segundos sí necesitan tiempo extra para procesar lo que hemos dicho y responder adecuadamente. Trata de no repetir, decir lo mismo con otras palabras, o ayudarlos. </a:t>
            </a:r>
          </a:p>
          <a:p>
            <a:pPr marL="285750" indent="-285750" algn="just">
              <a:buClr>
                <a:srgbClr val="000000"/>
              </a:buClr>
              <a:buSzPts val="1300"/>
              <a:buFont typeface="Arial"/>
              <a:buChar char="•"/>
              <a:defRPr sz="1300"/>
            </a:pPr>
            <a:r>
              <a:t>Responde lo que ellos dicen en sus mensajes, y no te enfoques en la gramática. </a:t>
            </a:r>
          </a:p>
          <a:p>
            <a:pPr marL="285750" indent="-285750" algn="just">
              <a:buClr>
                <a:srgbClr val="000000"/>
              </a:buClr>
              <a:buSzPts val="1300"/>
              <a:buFont typeface="Arial"/>
              <a:buChar char="•"/>
              <a:defRPr sz="1300"/>
            </a:pPr>
            <a:r>
              <a:t>Añade a lo que dicen, agregando una o dos palabras más.</a:t>
            </a:r>
          </a:p>
          <a:p>
            <a:pPr marL="285750" indent="-285750" algn="just">
              <a:buClr>
                <a:srgbClr val="000000"/>
              </a:buClr>
              <a:buSzPts val="1300"/>
              <a:buFont typeface="Arial"/>
              <a:buChar char="•"/>
              <a:defRPr sz="1300"/>
            </a:pPr>
            <a:r>
              <a:t>Incentiva la comunicación, no la fuerces. </a:t>
            </a:r>
          </a:p>
          <a:p>
            <a:pPr marL="285750" indent="-285750" algn="just">
              <a:buClr>
                <a:srgbClr val="000000"/>
              </a:buClr>
              <a:buSzPts val="1300"/>
              <a:buFont typeface="Arial"/>
              <a:buChar char="•"/>
              <a:defRPr sz="1300"/>
            </a:pPr>
            <a:r>
              <a:t>Usa CAA todo el todo que hablas con el estudiante.</a:t>
            </a:r>
          </a:p>
          <a:p>
            <a:pPr/>
            <a:endParaRPr sz="1300"/>
          </a:p>
          <a:p>
            <a:pPr algn="just">
              <a:defRPr b="1" sz="1300"/>
            </a:pPr>
            <a:r>
              <a:t>¿Qué hacer si el estudiante usa CAA para decir algo pero el mensaje esta incompleto o tienen errores?</a:t>
            </a:r>
          </a:p>
          <a:p>
            <a:pPr marL="285750" indent="-285750" algn="just">
              <a:buClr>
                <a:srgbClr val="000000"/>
              </a:buClr>
              <a:buSzPts val="1300"/>
              <a:buFont typeface="Arial"/>
              <a:buChar char="•"/>
              <a:defRPr sz="1300"/>
            </a:pPr>
            <a:r>
              <a:t>No te estreses. Es parte del proceso de aprendizaje. Todo está bien. </a:t>
            </a:r>
          </a:p>
          <a:p>
            <a:pPr marL="285750" indent="-285750" algn="just">
              <a:buClr>
                <a:srgbClr val="000000"/>
              </a:buClr>
              <a:buSzPts val="1300"/>
              <a:buFont typeface="Arial"/>
              <a:buChar char="•"/>
              <a:defRPr sz="1300"/>
            </a:pPr>
            <a:r>
              <a:t>Reconoce el intento. Responde el mensaje que el estudiante trata de expresar.</a:t>
            </a:r>
          </a:p>
          <a:p>
            <a:pPr marL="285750" indent="-285750" algn="just">
              <a:buClr>
                <a:srgbClr val="000000"/>
              </a:buClr>
              <a:buSzPts val="1300"/>
              <a:buFont typeface="Arial"/>
              <a:buChar char="•"/>
              <a:defRPr sz="1300"/>
            </a:pPr>
            <a:r>
              <a:t>Repítelo pero sin errores. </a:t>
            </a:r>
          </a:p>
          <a:p>
            <a:pPr marL="285750" indent="-285750" algn="just">
              <a:buClr>
                <a:srgbClr val="000000"/>
              </a:buClr>
              <a:buSzPts val="1300"/>
              <a:buFont typeface="Arial"/>
              <a:buChar char="•"/>
              <a:defRPr sz="1300"/>
            </a:pPr>
            <a:r>
              <a:t>Modela la oración o la palabra a lo largo del día. </a:t>
            </a:r>
          </a:p>
        </p:txBody>
      </p:sp>
      <p:sp>
        <p:nvSpPr>
          <p:cNvPr id="165" name="Google Shape;151;p18"/>
          <p:cNvSpPr txBox="1"/>
          <p:nvPr/>
        </p:nvSpPr>
        <p:spPr>
          <a:xfrm>
            <a:off x="5172688" y="7518141"/>
            <a:ext cx="1300855" cy="4370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>
            <a:lvl1pPr algn="ctr">
              <a:defRPr b="1" sz="2400"/>
            </a:lvl1pPr>
          </a:lstStyle>
          <a:p>
            <a:pPr/>
            <a:r>
              <a:t>APOYA</a:t>
            </a:r>
          </a:p>
        </p:txBody>
      </p:sp>
      <p:sp>
        <p:nvSpPr>
          <p:cNvPr id="166" name="Google Shape;152;p18"/>
          <p:cNvSpPr txBox="1"/>
          <p:nvPr/>
        </p:nvSpPr>
        <p:spPr>
          <a:xfrm>
            <a:off x="4133320" y="539653"/>
            <a:ext cx="3404760" cy="64232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/>
          <a:p>
            <a:pPr algn="just">
              <a:defRPr b="1"/>
            </a:pPr>
            <a:r>
              <a:t>Es difícil comunicarse con CAA.  Especialmente es difícil para los estudiantes que están en la primera etapa de aprendizaje. </a:t>
            </a:r>
          </a:p>
          <a:p>
            <a:pPr/>
            <a:endParaRPr sz="1300"/>
          </a:p>
          <a:p>
            <a:pPr>
              <a:defRPr sz="1300"/>
            </a:pPr>
            <a:r>
              <a:t>Nosotros podemos ayudar de la siguiente manera:</a:t>
            </a:r>
          </a:p>
          <a:p>
            <a:pPr marL="285750" indent="-285750" algn="just">
              <a:buClr>
                <a:srgbClr val="000000"/>
              </a:buClr>
              <a:buSzPts val="1300"/>
              <a:buFont typeface="Arial"/>
              <a:buChar char="•"/>
              <a:defRPr sz="1300"/>
            </a:pPr>
            <a:r>
              <a:t>Espera pacientemente por lo menos 5 a 10 segundos sí necesitan tiempo extra para procesar lo que hemos dicho y responder adecuadamente. Trata de no repetir, decir lo mismo con otras palabras, o ayudarlos. </a:t>
            </a:r>
          </a:p>
          <a:p>
            <a:pPr marL="285750" indent="-285750" algn="just">
              <a:buClr>
                <a:srgbClr val="000000"/>
              </a:buClr>
              <a:buSzPts val="1300"/>
              <a:buFont typeface="Arial"/>
              <a:buChar char="•"/>
              <a:defRPr sz="1300"/>
            </a:pPr>
            <a:r>
              <a:t>Responde lo que ellos dicen en sus mensajes, y no te enfoques en la gramática. </a:t>
            </a:r>
          </a:p>
          <a:p>
            <a:pPr marL="285750" indent="-285750" algn="just">
              <a:buClr>
                <a:srgbClr val="000000"/>
              </a:buClr>
              <a:buSzPts val="1300"/>
              <a:buFont typeface="Arial"/>
              <a:buChar char="•"/>
              <a:defRPr sz="1300"/>
            </a:pPr>
            <a:r>
              <a:t>Añade a lo que dicen, agregando una o dos palabras más.</a:t>
            </a:r>
          </a:p>
          <a:p>
            <a:pPr marL="285750" indent="-285750" algn="just">
              <a:buClr>
                <a:srgbClr val="000000"/>
              </a:buClr>
              <a:buSzPts val="1300"/>
              <a:buFont typeface="Arial"/>
              <a:buChar char="•"/>
              <a:defRPr sz="1300"/>
            </a:pPr>
            <a:r>
              <a:t>Incentiva la comunicación, no la fuerces. </a:t>
            </a:r>
          </a:p>
          <a:p>
            <a:pPr marL="285750" indent="-285750" algn="just">
              <a:buClr>
                <a:srgbClr val="000000"/>
              </a:buClr>
              <a:buSzPts val="1300"/>
              <a:buFont typeface="Arial"/>
              <a:buChar char="•"/>
              <a:defRPr sz="1300"/>
            </a:pPr>
            <a:r>
              <a:t>Usa CAA todo el todo que hablas con el estudiante.</a:t>
            </a:r>
          </a:p>
          <a:p>
            <a:pPr/>
            <a:endParaRPr sz="1300"/>
          </a:p>
          <a:p>
            <a:pPr algn="just">
              <a:defRPr b="1" sz="1300"/>
            </a:pPr>
            <a:r>
              <a:t>¿Qué hacer si el estudiante usa CAA para decir algo pero el mensaje esta incompleto o tienen errores?</a:t>
            </a:r>
          </a:p>
          <a:p>
            <a:pPr marL="285750" indent="-285750" algn="just">
              <a:buClr>
                <a:srgbClr val="000000"/>
              </a:buClr>
              <a:buSzPts val="1300"/>
              <a:buFont typeface="Arial"/>
              <a:buChar char="•"/>
              <a:defRPr sz="1300"/>
            </a:pPr>
            <a:r>
              <a:t>No te estreses. Es parte del proceso de aprendizaje. Todo está bien. </a:t>
            </a:r>
          </a:p>
          <a:p>
            <a:pPr marL="285750" indent="-285750" algn="just">
              <a:buClr>
                <a:srgbClr val="000000"/>
              </a:buClr>
              <a:buSzPts val="1300"/>
              <a:buFont typeface="Arial"/>
              <a:buChar char="•"/>
              <a:defRPr sz="1300"/>
            </a:pPr>
            <a:r>
              <a:t>Reconoce el intento. Responde el mensaje que el estudiante trata de expresar.</a:t>
            </a:r>
          </a:p>
          <a:p>
            <a:pPr marL="285750" indent="-285750" algn="just">
              <a:buClr>
                <a:srgbClr val="000000"/>
              </a:buClr>
              <a:buSzPts val="1300"/>
              <a:buFont typeface="Arial"/>
              <a:buChar char="•"/>
              <a:defRPr sz="1300"/>
            </a:pPr>
            <a:r>
              <a:t>Repítelo pero sin errores. </a:t>
            </a:r>
          </a:p>
          <a:p>
            <a:pPr marL="285750" indent="-285750" algn="just">
              <a:buClr>
                <a:srgbClr val="000000"/>
              </a:buClr>
              <a:buSzPts val="1300"/>
              <a:buFont typeface="Arial"/>
              <a:buChar char="•"/>
              <a:defRPr sz="1300"/>
            </a:pPr>
            <a:r>
              <a:t>Modela la oración o la palabra a lo largo del día. </a:t>
            </a:r>
          </a:p>
        </p:txBody>
      </p:sp>
      <p:sp>
        <p:nvSpPr>
          <p:cNvPr id="167" name="Google Shape;153;p18"/>
          <p:cNvSpPr txBox="1"/>
          <p:nvPr/>
        </p:nvSpPr>
        <p:spPr>
          <a:xfrm>
            <a:off x="4254925" y="8133574"/>
            <a:ext cx="3000001" cy="1402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Nota para el profesor:</a:t>
            </a:r>
          </a:p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Esta página permite crear copias para 2 páginas 6 del libros flip. Copie y corte por la línea.</a:t>
            </a:r>
          </a:p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Color de papel Astrobrights usado = Lunar Blue (azul)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58;p19"/>
          <p:cNvSpPr txBox="1"/>
          <p:nvPr/>
        </p:nvSpPr>
        <p:spPr>
          <a:xfrm>
            <a:off x="118099" y="8236149"/>
            <a:ext cx="3722452" cy="7926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>
            <a:lvl1pPr algn="ctr">
              <a:defRPr b="1" sz="2400"/>
            </a:lvl1pPr>
          </a:lstStyle>
          <a:p>
            <a:pPr/>
            <a:r>
              <a:t>PREGUNTAS FRECUENTES</a:t>
            </a:r>
          </a:p>
        </p:txBody>
      </p:sp>
      <p:sp>
        <p:nvSpPr>
          <p:cNvPr id="170" name="Google Shape;159;p19"/>
          <p:cNvSpPr txBox="1"/>
          <p:nvPr/>
        </p:nvSpPr>
        <p:spPr>
          <a:xfrm>
            <a:off x="331824" y="628422"/>
            <a:ext cx="3294951" cy="71179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/>
          <a:p>
            <a:pPr algn="ctr">
              <a:lnSpc>
                <a:spcPct val="115000"/>
              </a:lnSpc>
              <a:defRPr b="1"/>
            </a:pPr>
            <a:r>
              <a:t>CAA: Siempre disponible para comunicarse </a:t>
            </a:r>
          </a:p>
          <a:p>
            <a:pPr algn="ctr">
              <a:lnSpc>
                <a:spcPct val="115000"/>
              </a:lnSpc>
            </a:pPr>
          </a:p>
          <a:p>
            <a:pPr algn="just">
              <a:lnSpc>
                <a:spcPct val="115000"/>
              </a:lnSpc>
              <a:defRPr b="1" sz="1200"/>
            </a:pPr>
            <a:r>
              <a:t>“</a:t>
            </a:r>
            <a:r>
              <a:rPr b="0"/>
              <a:t>¡</a:t>
            </a:r>
            <a:r>
              <a:t>El solo juega o presiona la misma palabra y dice cosas que no tienen sentido! ¿Se lo puedo quitar cuando distrae a otros niños ? </a:t>
            </a:r>
          </a:p>
          <a:p>
            <a:pPr algn="just">
              <a:lnSpc>
                <a:spcPct val="115000"/>
              </a:lnSpc>
              <a:defRPr sz="1200"/>
            </a:pPr>
            <a:r>
              <a:t>No, en vez de eso, dale oportunidades al niño para que puede jugar y experimentar. </a:t>
            </a:r>
          </a:p>
          <a:p>
            <a:pPr algn="just">
              <a:lnSpc>
                <a:spcPct val="115000"/>
              </a:lnSpc>
              <a:defRPr sz="1200"/>
            </a:pPr>
            <a:r>
              <a:t>Todos los niños a veces molestan, pero no por eso le ponemos una cinta para taparle la boca. Le enseñamos que hay consecuencias dependiendo a cada situación. Esto También se aplica a CAA. </a:t>
            </a:r>
          </a:p>
          <a:p>
            <a:pPr>
              <a:lnSpc>
                <a:spcPct val="115000"/>
              </a:lnSpc>
            </a:pPr>
            <a:endParaRPr b="1" sz="1300"/>
          </a:p>
          <a:p>
            <a:pPr algn="just">
              <a:lnSpc>
                <a:spcPct val="115000"/>
              </a:lnSpc>
              <a:defRPr b="1" sz="1200"/>
            </a:pPr>
            <a:r>
              <a:t>“</a:t>
            </a:r>
            <a:r>
              <a:rPr b="0"/>
              <a:t>¡</a:t>
            </a:r>
            <a:r>
              <a:t>Pero ni siquiera esta prestando atención cuando yo modelo con CAA! ¿Para qué hacerlo entonces?</a:t>
            </a:r>
          </a:p>
          <a:p>
            <a:pPr algn="just">
              <a:lnSpc>
                <a:spcPct val="115000"/>
              </a:lnSpc>
              <a:defRPr sz="1200"/>
            </a:pPr>
            <a:r>
              <a:t>No estés tan seguro(a). Prestar atención se ve de diferentes maneras en diferentes niños y algunos usan su visión periférica. Además, no todos los niños prestan atención al mismo tiempo. Si usamos las estrategias de CAA frecuentemente a lo largo del día, ellos tendrán mas oportunidades para aprender. </a:t>
            </a:r>
          </a:p>
          <a:p>
            <a:pPr>
              <a:lnSpc>
                <a:spcPct val="115000"/>
              </a:lnSpc>
            </a:pPr>
          </a:p>
          <a:p>
            <a:pPr algn="just">
              <a:lnSpc>
                <a:spcPct val="115000"/>
              </a:lnSpc>
              <a:defRPr b="1" sz="1200"/>
            </a:pPr>
            <a:r>
              <a:t>“¡El sistema de CAA/aplicación es muy complicado! ¿No sería más fácil usar algo más simple?</a:t>
            </a:r>
          </a:p>
          <a:p>
            <a:pPr algn="just">
              <a:lnSpc>
                <a:spcPct val="115000"/>
              </a:lnSpc>
              <a:defRPr sz="1200"/>
            </a:pPr>
            <a:r>
              <a:t>Probablemente no. Cada situación es diferente, pero limitar el acceso a un par de palabras hace que sea mas difícil decir lo que uno quiere decir y crea mas problemas que soluciones. Los estudiantes van a aprender lo que nosotros modelamos y enseñamos. </a:t>
            </a:r>
          </a:p>
        </p:txBody>
      </p:sp>
      <p:sp>
        <p:nvSpPr>
          <p:cNvPr id="171" name="Google Shape;160;p19"/>
          <p:cNvSpPr txBox="1"/>
          <p:nvPr/>
        </p:nvSpPr>
        <p:spPr>
          <a:xfrm>
            <a:off x="4136928" y="628428"/>
            <a:ext cx="3294951" cy="77917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/>
          <a:p>
            <a:pPr algn="ctr">
              <a:lnSpc>
                <a:spcPct val="115000"/>
              </a:lnSpc>
              <a:defRPr b="1"/>
            </a:pPr>
            <a:r>
              <a:t>CAA: Siempre disponible para comunicarse </a:t>
            </a:r>
          </a:p>
          <a:p>
            <a:pPr algn="ctr">
              <a:lnSpc>
                <a:spcPct val="115000"/>
              </a:lnSpc>
            </a:pPr>
          </a:p>
          <a:p>
            <a:pPr algn="just">
              <a:lnSpc>
                <a:spcPct val="115000"/>
              </a:lnSpc>
              <a:defRPr b="1" sz="1200"/>
            </a:pPr>
            <a:r>
              <a:t>“</a:t>
            </a:r>
            <a:r>
              <a:rPr b="0"/>
              <a:t>¡</a:t>
            </a:r>
            <a:r>
              <a:t>El solo juega o presiona la misma palabra y dice cosas que no tienen sentido! ¿Se lo puedo quitar cuando distrae a otros niños ? </a:t>
            </a:r>
          </a:p>
          <a:p>
            <a:pPr algn="just">
              <a:lnSpc>
                <a:spcPct val="115000"/>
              </a:lnSpc>
              <a:defRPr sz="1200"/>
            </a:pPr>
            <a:r>
              <a:t>No, en vez de eso, dale oportunidades al niño para que puede jugar y experimentar. </a:t>
            </a:r>
          </a:p>
          <a:p>
            <a:pPr algn="just">
              <a:lnSpc>
                <a:spcPct val="115000"/>
              </a:lnSpc>
              <a:defRPr sz="1200"/>
            </a:pPr>
            <a:r>
              <a:t>Todos los niños a veces molestan, pero no por eso le ponemos una cinta para taparle la boca. Le enseñamos que hay consecuencias dependiendo a cada situación. Esto También se aplica a CAA. </a:t>
            </a:r>
          </a:p>
          <a:p>
            <a:pPr>
              <a:lnSpc>
                <a:spcPct val="115000"/>
              </a:lnSpc>
            </a:pPr>
            <a:endParaRPr b="1" sz="1300"/>
          </a:p>
          <a:p>
            <a:pPr algn="just">
              <a:lnSpc>
                <a:spcPct val="115000"/>
              </a:lnSpc>
              <a:defRPr b="1" sz="1200"/>
            </a:pPr>
            <a:r>
              <a:t>“</a:t>
            </a:r>
            <a:r>
              <a:rPr b="0"/>
              <a:t>¡</a:t>
            </a:r>
            <a:r>
              <a:t>Pero ni siquiera esta prestando atención cuando yo modelo con CAA! ¿Para qué hacerlo entonces?</a:t>
            </a:r>
          </a:p>
          <a:p>
            <a:pPr algn="just">
              <a:lnSpc>
                <a:spcPct val="115000"/>
              </a:lnSpc>
              <a:defRPr sz="1200"/>
            </a:pPr>
            <a:r>
              <a:t>No estés tan seguro(a). Prestar atención se ve de diferentes maneras en diferentes niños y algunos usan su visión periférica. Además, no todos los niños prestan atención al mismo tiempo. Si usamos las estrategias de CAA frecuentemente a lo largo del día, ellos tendrán mas oportunidades para aprender. </a:t>
            </a:r>
          </a:p>
          <a:p>
            <a:pPr>
              <a:lnSpc>
                <a:spcPct val="115000"/>
              </a:lnSpc>
            </a:pPr>
          </a:p>
          <a:p>
            <a:pPr algn="just">
              <a:lnSpc>
                <a:spcPct val="115000"/>
              </a:lnSpc>
              <a:defRPr b="1" sz="1200"/>
            </a:pPr>
            <a:r>
              <a:t>“¡El sistema de CAA/aplicación es muy complicado! ¿No sería más fácil usar algo más simple?</a:t>
            </a:r>
          </a:p>
          <a:p>
            <a:pPr algn="just">
              <a:lnSpc>
                <a:spcPct val="115000"/>
              </a:lnSpc>
              <a:defRPr sz="1200"/>
            </a:pPr>
            <a:r>
              <a:t>Probablemente no. Cada situación es diferente, pero limitar el acceso a un par de palabras hace que sea mas difícil decir lo que uno quiere decir y crea mas problemas que soluciones. Los estudiantes van a aprender lo que nosotros modelamos y enseñamos. </a:t>
            </a:r>
          </a:p>
          <a:p>
            <a:pPr>
              <a:lnSpc>
                <a:spcPct val="115000"/>
              </a:lnSpc>
            </a:pPr>
            <a:endParaRPr b="1" sz="1600"/>
          </a:p>
          <a:p>
            <a:pPr/>
            <a:endParaRPr b="1" sz="12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72" name="Google Shape;161;p19"/>
          <p:cNvSpPr txBox="1"/>
          <p:nvPr/>
        </p:nvSpPr>
        <p:spPr>
          <a:xfrm>
            <a:off x="4075858" y="8236150"/>
            <a:ext cx="3650750" cy="1148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>
            <a:lvl1pPr algn="ctr">
              <a:defRPr b="1" sz="2400"/>
            </a:lvl1pPr>
          </a:lstStyle>
          <a:p>
            <a:pPr/>
            <a:r>
              <a:t>PREGUNTAS FRECUENTES</a:t>
            </a:r>
          </a:p>
        </p:txBody>
      </p:sp>
      <p:grpSp>
        <p:nvGrpSpPr>
          <p:cNvPr id="175" name="Google Shape;162;p19"/>
          <p:cNvGrpSpPr/>
          <p:nvPr/>
        </p:nvGrpSpPr>
        <p:grpSpPr>
          <a:xfrm>
            <a:off x="0" y="9233399"/>
            <a:ext cx="6787499" cy="825001"/>
            <a:chOff x="0" y="0"/>
            <a:chExt cx="6787498" cy="825000"/>
          </a:xfrm>
        </p:grpSpPr>
        <p:sp>
          <p:nvSpPr>
            <p:cNvPr id="173" name="Rectangle"/>
            <p:cNvSpPr/>
            <p:nvPr/>
          </p:nvSpPr>
          <p:spPr>
            <a:xfrm>
              <a:off x="0" y="-1"/>
              <a:ext cx="6787499" cy="825002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74" name="Nota de construcción:…"/>
            <p:cNvSpPr txBox="1"/>
            <p:nvPr/>
          </p:nvSpPr>
          <p:spPr>
            <a:xfrm>
              <a:off x="0" y="-1"/>
              <a:ext cx="6787499" cy="79245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91424" tIns="91424" rIns="91424" bIns="91424" numCol="1" anchor="t">
              <a:sp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r>
                <a:t>Nota de construcción:</a:t>
              </a:r>
            </a:p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r>
                <a:t>Esta página permite crear copias para 2 páginas 7 del libros flip. Copie y corte por la línea.  Color de papel Astrobrights usado = Vulcan Green (verde) 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3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68;p20"/>
          <p:cNvSpPr txBox="1"/>
          <p:nvPr/>
        </p:nvSpPr>
        <p:spPr>
          <a:xfrm>
            <a:off x="475819" y="9017000"/>
            <a:ext cx="3000589" cy="7926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/>
          <a:p>
            <a:pPr algn="ctr">
              <a:defRPr b="1" sz="2400"/>
            </a:pPr>
            <a:r>
              <a:t>LOS 10 MEJORES </a:t>
            </a:r>
          </a:p>
          <a:p>
            <a:pPr algn="ctr">
              <a:defRPr b="1" sz="2400"/>
            </a:pPr>
            <a:r>
              <a:t>CONSEJOS</a:t>
            </a:r>
          </a:p>
        </p:txBody>
      </p:sp>
      <p:sp>
        <p:nvSpPr>
          <p:cNvPr id="178" name="Google Shape;169;p20"/>
          <p:cNvSpPr txBox="1"/>
          <p:nvPr/>
        </p:nvSpPr>
        <p:spPr>
          <a:xfrm>
            <a:off x="265218" y="854230"/>
            <a:ext cx="3373404" cy="7853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/>
          <a:p>
            <a:pPr algn="ctr">
              <a:lnSpc>
                <a:spcPct val="115000"/>
              </a:lnSpc>
              <a:defRPr b="1" sz="1200"/>
            </a:pPr>
            <a:r>
              <a:t>Los 10 mejores consejos para el éxito</a:t>
            </a:r>
          </a:p>
          <a:p>
            <a:pPr algn="ctr">
              <a:lnSpc>
                <a:spcPct val="115000"/>
              </a:lnSpc>
            </a:pPr>
            <a:endParaRPr b="1" sz="1200"/>
          </a:p>
          <a:p>
            <a:pPr marL="228600" indent="-228600" algn="just">
              <a:lnSpc>
                <a:spcPct val="115000"/>
              </a:lnSpc>
              <a:buClr>
                <a:srgbClr val="000000"/>
              </a:buClr>
              <a:buSzPts val="1100"/>
              <a:buAutoNum type="arabicPeriod" startAt="1"/>
              <a:defRPr b="1" sz="1100"/>
            </a:pPr>
            <a:r>
              <a:t>Habla CAA lo más que puedas. </a:t>
            </a:r>
            <a:r>
              <a:rPr b="0"/>
              <a:t>Desafíate a hacer más de lo que hiciste la semana pasada. Más practicas, más sabes.</a:t>
            </a:r>
            <a:endParaRPr b="0"/>
          </a:p>
          <a:p>
            <a:pPr marL="228600" indent="-228600" algn="just">
              <a:lnSpc>
                <a:spcPct val="115000"/>
              </a:lnSpc>
              <a:buClr>
                <a:srgbClr val="000000"/>
              </a:buClr>
              <a:buSzPts val="1100"/>
              <a:buAutoNum type="arabicPeriod" startAt="1"/>
              <a:defRPr sz="1100"/>
            </a:pPr>
            <a:r>
              <a:t>¡</a:t>
            </a:r>
            <a:r>
              <a:rPr b="1"/>
              <a:t>Toma nota! </a:t>
            </a:r>
            <a:r>
              <a:t>Anota lo que haces cuando apoyas el uso de CAA y revisa tus notas periódicamente. </a:t>
            </a:r>
            <a:endParaRPr b="1" i="1"/>
          </a:p>
          <a:p>
            <a:pPr marL="228600" indent="-228600" algn="just">
              <a:lnSpc>
                <a:spcPct val="115000"/>
              </a:lnSpc>
              <a:buClr>
                <a:srgbClr val="000000"/>
              </a:buClr>
              <a:buSzPts val="1100"/>
              <a:buAutoNum type="arabicPeriod" startAt="1"/>
              <a:defRPr b="1" sz="1100"/>
            </a:pPr>
            <a:r>
              <a:t>Crea interés. </a:t>
            </a:r>
            <a:r>
              <a:rPr b="0"/>
              <a:t>Los estudiantes mejorarán su comunicación si quieren interactuar con otros. Pregúntate a ti mismo(a) “</a:t>
            </a:r>
            <a:r>
              <a:t>¿</a:t>
            </a:r>
            <a:r>
              <a:rPr b="0"/>
              <a:t>qué puedo hacer para que este estudiante quiera  interactuar conmigo? Una vez que lo hayas descubierto, todo será más fácil</a:t>
            </a:r>
          </a:p>
          <a:p>
            <a:pPr marL="228600" indent="-228600" algn="just">
              <a:lnSpc>
                <a:spcPct val="115000"/>
              </a:lnSpc>
              <a:buClr>
                <a:srgbClr val="000000"/>
              </a:buClr>
              <a:buSzPts val="1100"/>
              <a:buAutoNum type="arabicPeriod" startAt="1"/>
              <a:defRPr b="1" sz="1100"/>
            </a:pPr>
            <a:r>
              <a:t>Todos somos responsables. </a:t>
            </a:r>
            <a:r>
              <a:rPr b="0"/>
              <a:t>Todos somos responsables del uso de CAA pero cuando trabajamos juntos debemos hacerlo de una manera amable y solidaria. </a:t>
            </a:r>
            <a:endParaRPr i="1"/>
          </a:p>
          <a:p>
            <a:pPr marL="228600" indent="-228600" algn="just">
              <a:lnSpc>
                <a:spcPct val="115000"/>
              </a:lnSpc>
              <a:buClr>
                <a:srgbClr val="000000"/>
              </a:buClr>
              <a:buSzPts val="1100"/>
              <a:buAutoNum type="arabicPeriod" startAt="1"/>
              <a:defRPr b="1" sz="1100"/>
            </a:pPr>
            <a:r>
              <a:t>Que sea fácil y accesible para que otros puedan usar CAA también. </a:t>
            </a:r>
            <a:r>
              <a:rPr b="0"/>
              <a:t>Ten tableros de comunicación grandes y pequeños en lugares estratégicos así siempre las personas tiene acceso a CAA.</a:t>
            </a:r>
          </a:p>
          <a:p>
            <a:pPr marL="228600" indent="-228600" algn="just">
              <a:lnSpc>
                <a:spcPct val="115000"/>
              </a:lnSpc>
              <a:buClr>
                <a:srgbClr val="000000"/>
              </a:buClr>
              <a:buSzPts val="1100"/>
              <a:buAutoNum type="arabicPeriod" startAt="1"/>
              <a:defRPr sz="1100"/>
            </a:pPr>
            <a:r>
              <a:t>¡</a:t>
            </a:r>
            <a:r>
              <a:rPr b="1"/>
              <a:t>Hazlo divertido! </a:t>
            </a:r>
            <a:r>
              <a:t>Ten metas, pon fotos, deja notas y juega. Habla bien sobre tu colega con tu jefa. Elogia al niño(a) en delante de los padres. </a:t>
            </a:r>
            <a:endParaRPr b="1"/>
          </a:p>
          <a:p>
            <a:pPr marL="228600" indent="-228600" algn="just">
              <a:lnSpc>
                <a:spcPct val="115000"/>
              </a:lnSpc>
              <a:buClr>
                <a:srgbClr val="000000"/>
              </a:buClr>
              <a:buSzPts val="1100"/>
              <a:buAutoNum type="arabicPeriod" startAt="1"/>
              <a:defRPr b="1" sz="1100"/>
            </a:pPr>
            <a:r>
              <a:t>Se Persistente. </a:t>
            </a:r>
            <a:r>
              <a:rPr b="0"/>
              <a:t>Algunos estudiantes no muestras las nuevas habilidades hasta que los adultos modelen CAA consistentemente por un par de meses. Se paciente. Empezar de nuevo es mil veces mejor que rendirse. </a:t>
            </a:r>
          </a:p>
          <a:p>
            <a:pPr marL="228600" indent="-228600" algn="just">
              <a:lnSpc>
                <a:spcPct val="115000"/>
              </a:lnSpc>
              <a:buClr>
                <a:srgbClr val="000000"/>
              </a:buClr>
              <a:buSzPts val="1100"/>
              <a:buAutoNum type="arabicPeriod" startAt="1"/>
              <a:defRPr b="1" sz="1100"/>
            </a:pPr>
            <a:r>
              <a:t>Crea oportunidades para el uso de CAA a lo largo del día. </a:t>
            </a:r>
            <a:r>
              <a:rPr b="0"/>
              <a:t>Los estudiante de CAA necesitan oportunidades de aprendizaje y mucha práctica. </a:t>
            </a:r>
          </a:p>
          <a:p>
            <a:pPr marL="228600" indent="-228600" algn="just">
              <a:lnSpc>
                <a:spcPct val="115000"/>
              </a:lnSpc>
              <a:buClr>
                <a:srgbClr val="000000"/>
              </a:buClr>
              <a:buSzPts val="1100"/>
              <a:buAutoNum type="arabicPeriod" startAt="1"/>
              <a:defRPr b="1" sz="1100"/>
            </a:pPr>
            <a:r>
              <a:t>Encuentra o crea un grupo que te apoye</a:t>
            </a:r>
            <a:r>
              <a:rPr b="0"/>
              <a:t> ¡Crea nuevos hábitos de comunicación es difícil! Cosas difíciles requieren de mucha ayuda. Busca ayuda/ soporte cuando lo necesitas.  </a:t>
            </a:r>
            <a:endParaRPr b="0"/>
          </a:p>
          <a:p>
            <a:pPr marL="266700" indent="-266700" algn="just">
              <a:lnSpc>
                <a:spcPct val="115000"/>
              </a:lnSpc>
              <a:defRPr b="1" sz="1100"/>
            </a:pPr>
            <a:r>
              <a:t>10. Celebra las victorias pequeñas </a:t>
            </a:r>
            <a:r>
              <a:rPr b="0"/>
              <a:t>a lo largo del  proceso de aprendizaje. Enfócate en el   proceso y no en el producto final. </a:t>
            </a:r>
          </a:p>
          <a:p>
            <a:pPr marL="158750" indent="-88900" algn="just">
              <a:lnSpc>
                <a:spcPct val="115000"/>
              </a:lnSpc>
            </a:pPr>
            <a:endParaRPr b="1" sz="1100"/>
          </a:p>
          <a:p>
            <a:pPr marL="158750" indent="-88900"/>
            <a:endParaRPr b="1" sz="11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/>
            <a:endParaRPr b="1" sz="12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79" name="Google Shape;170;p20"/>
          <p:cNvSpPr txBox="1"/>
          <p:nvPr/>
        </p:nvSpPr>
        <p:spPr>
          <a:xfrm>
            <a:off x="4437437" y="9017000"/>
            <a:ext cx="2874373" cy="7926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/>
          <a:p>
            <a:pPr algn="ctr">
              <a:defRPr b="1" sz="2400"/>
            </a:pPr>
            <a:r>
              <a:t>LOS 10 MEJORES</a:t>
            </a:r>
          </a:p>
          <a:p>
            <a:pPr algn="ctr">
              <a:defRPr b="1" sz="2400"/>
            </a:pPr>
            <a:r>
              <a:t> CONSEJOS</a:t>
            </a:r>
          </a:p>
        </p:txBody>
      </p:sp>
      <p:sp>
        <p:nvSpPr>
          <p:cNvPr id="180" name="Google Shape;171;p20"/>
          <p:cNvSpPr txBox="1"/>
          <p:nvPr/>
        </p:nvSpPr>
        <p:spPr>
          <a:xfrm>
            <a:off x="4180354" y="896321"/>
            <a:ext cx="3373403" cy="78787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/>
          <a:p>
            <a:pPr algn="ctr">
              <a:lnSpc>
                <a:spcPct val="115000"/>
              </a:lnSpc>
              <a:defRPr b="1" sz="1200"/>
            </a:pPr>
            <a:r>
              <a:t>Los 10 mejores consejos para el éxito</a:t>
            </a:r>
          </a:p>
          <a:p>
            <a:pPr algn="ctr">
              <a:lnSpc>
                <a:spcPct val="115000"/>
              </a:lnSpc>
            </a:pPr>
            <a:endParaRPr b="1" sz="1200"/>
          </a:p>
          <a:p>
            <a:pPr marL="228600" indent="-228600" algn="just">
              <a:lnSpc>
                <a:spcPct val="115000"/>
              </a:lnSpc>
              <a:buClr>
                <a:srgbClr val="000000"/>
              </a:buClr>
              <a:buSzPts val="1100"/>
              <a:buAutoNum type="arabicPeriod" startAt="1"/>
              <a:defRPr b="1" sz="1100"/>
            </a:pPr>
            <a:r>
              <a:t>Habla CAA lo más que puedas. </a:t>
            </a:r>
            <a:r>
              <a:rPr b="0"/>
              <a:t>Desafíate a hacer más de lo que hiciste la semana pasada. Más practicas, más sabes.</a:t>
            </a:r>
            <a:endParaRPr b="0"/>
          </a:p>
          <a:p>
            <a:pPr marL="228600" indent="-228600" algn="just">
              <a:lnSpc>
                <a:spcPct val="115000"/>
              </a:lnSpc>
              <a:buClr>
                <a:srgbClr val="000000"/>
              </a:buClr>
              <a:buSzPts val="1100"/>
              <a:buAutoNum type="arabicPeriod" startAt="1"/>
              <a:defRPr sz="1100"/>
            </a:pPr>
            <a:r>
              <a:t>¡</a:t>
            </a:r>
            <a:r>
              <a:rPr b="1"/>
              <a:t>Toma nota! </a:t>
            </a:r>
            <a:r>
              <a:t>Anota lo que haces cuando apoyas el uso de CAA y revisa tus notas periódicamente. </a:t>
            </a:r>
            <a:endParaRPr b="1" i="1"/>
          </a:p>
          <a:p>
            <a:pPr marL="228600" indent="-228600" algn="just">
              <a:lnSpc>
                <a:spcPct val="115000"/>
              </a:lnSpc>
              <a:buClr>
                <a:srgbClr val="000000"/>
              </a:buClr>
              <a:buSzPts val="1100"/>
              <a:buAutoNum type="arabicPeriod" startAt="1"/>
              <a:defRPr b="1" sz="1100"/>
            </a:pPr>
            <a:r>
              <a:t>Crea interés. </a:t>
            </a:r>
            <a:r>
              <a:rPr b="0"/>
              <a:t>Los estudiantes mejorarán su comunicación si quieren interactuar con otros. Pregúntate a ti mismo(a) “</a:t>
            </a:r>
            <a:r>
              <a:t>¿</a:t>
            </a:r>
            <a:r>
              <a:rPr b="0"/>
              <a:t>qué puedo hacer para que este estudiante quiera  interactuar conmigo? Una vez que lo hayas descubierto, todo será más fácil</a:t>
            </a:r>
          </a:p>
          <a:p>
            <a:pPr marL="228600" indent="-228600" algn="just">
              <a:lnSpc>
                <a:spcPct val="115000"/>
              </a:lnSpc>
              <a:buClr>
                <a:srgbClr val="000000"/>
              </a:buClr>
              <a:buSzPts val="1100"/>
              <a:buAutoNum type="arabicPeriod" startAt="1"/>
              <a:defRPr b="1" sz="1100"/>
            </a:pPr>
            <a:r>
              <a:t>Todos somos responsables. </a:t>
            </a:r>
            <a:r>
              <a:rPr b="0"/>
              <a:t>Todos somos responsables del uso de CAA pero cuando trabajamos juntos debemos hacerlo de una manera amable y solidaria. </a:t>
            </a:r>
            <a:endParaRPr i="1"/>
          </a:p>
          <a:p>
            <a:pPr marL="228600" indent="-228600" algn="just">
              <a:lnSpc>
                <a:spcPct val="115000"/>
              </a:lnSpc>
              <a:buClr>
                <a:srgbClr val="000000"/>
              </a:buClr>
              <a:buSzPts val="1100"/>
              <a:buAutoNum type="arabicPeriod" startAt="1"/>
              <a:defRPr b="1" sz="1100"/>
            </a:pPr>
            <a:r>
              <a:t>Que sea fácil y accesible para que otros puedan usar CAA también. </a:t>
            </a:r>
            <a:r>
              <a:rPr b="0"/>
              <a:t>Ten tableros de comunicación grandes y pequeños en lugares estratégicos así siempre las personas tiene acceso a CAA.</a:t>
            </a:r>
          </a:p>
          <a:p>
            <a:pPr marL="228600" indent="-228600" algn="just">
              <a:lnSpc>
                <a:spcPct val="115000"/>
              </a:lnSpc>
              <a:buClr>
                <a:srgbClr val="000000"/>
              </a:buClr>
              <a:buSzPts val="1100"/>
              <a:buAutoNum type="arabicPeriod" startAt="1"/>
              <a:defRPr sz="1100"/>
            </a:pPr>
            <a:r>
              <a:t>¡</a:t>
            </a:r>
            <a:r>
              <a:rPr b="1"/>
              <a:t>Hazlo divertido! </a:t>
            </a:r>
            <a:r>
              <a:t>Ten metas, pon fotos, deja notas y juega. Habla bien sobre tu colega con tu jefa. Elogia al niño(a) en delante de los padres. </a:t>
            </a:r>
            <a:endParaRPr b="1"/>
          </a:p>
          <a:p>
            <a:pPr marL="228600" indent="-228600" algn="just">
              <a:lnSpc>
                <a:spcPct val="115000"/>
              </a:lnSpc>
              <a:buClr>
                <a:srgbClr val="000000"/>
              </a:buClr>
              <a:buSzPts val="1100"/>
              <a:buAutoNum type="arabicPeriod" startAt="1"/>
              <a:defRPr b="1" sz="1100"/>
            </a:pPr>
            <a:r>
              <a:t>Se Persistente. </a:t>
            </a:r>
            <a:r>
              <a:rPr b="0"/>
              <a:t>Algunos estudiantes no muestras las nuevas habilidades hasta que los adultos modelen CAA consistentemente por un par de meses. Se paciente. Empezar de nuevo es mil veces mejor que rendirse. </a:t>
            </a:r>
          </a:p>
          <a:p>
            <a:pPr marL="228600" indent="-228600" algn="just">
              <a:lnSpc>
                <a:spcPct val="115000"/>
              </a:lnSpc>
              <a:buClr>
                <a:srgbClr val="000000"/>
              </a:buClr>
              <a:buSzPts val="1100"/>
              <a:buAutoNum type="arabicPeriod" startAt="1"/>
              <a:defRPr b="1" sz="1100"/>
            </a:pPr>
            <a:r>
              <a:t>Crea oportunidades para el uso de CAA a lo largo del día. </a:t>
            </a:r>
            <a:r>
              <a:rPr b="0"/>
              <a:t>Los estudiante de CAA necesitan oportunidades de aprendizaje y mucha práctica. </a:t>
            </a:r>
          </a:p>
          <a:p>
            <a:pPr marL="228600" indent="-228600" algn="just">
              <a:lnSpc>
                <a:spcPct val="115000"/>
              </a:lnSpc>
              <a:buClr>
                <a:srgbClr val="000000"/>
              </a:buClr>
              <a:buSzPts val="1100"/>
              <a:buAutoNum type="arabicPeriod" startAt="1"/>
              <a:defRPr b="1" sz="1100"/>
            </a:pPr>
            <a:r>
              <a:t>Encuentra o crea un grupo que te apoye</a:t>
            </a:r>
            <a:r>
              <a:rPr b="0"/>
              <a:t> ¡Crea nuevos hábitos de comunicación es difícil! Cosas difíciles requieren de mucha ayuda. Busca ayuda/ soporte cuando lo necesitas.  </a:t>
            </a:r>
            <a:endParaRPr b="0"/>
          </a:p>
          <a:p>
            <a:pPr marL="266700" indent="-266700" algn="just">
              <a:lnSpc>
                <a:spcPct val="115000"/>
              </a:lnSpc>
              <a:defRPr b="1" sz="1100"/>
            </a:pPr>
            <a:r>
              <a:t>10. Celebra las victorias pequeñas </a:t>
            </a:r>
            <a:r>
              <a:rPr b="0"/>
              <a:t>a lo largo del  proceso de aprendizaje. Enfócate en el   proceso y no en el producto final. </a:t>
            </a:r>
          </a:p>
          <a:p>
            <a:pPr marL="158750" indent="-88900" algn="just">
              <a:lnSpc>
                <a:spcPct val="115000"/>
              </a:lnSpc>
            </a:pPr>
            <a:endParaRPr b="1" sz="1100"/>
          </a:p>
          <a:p>
            <a:pPr/>
            <a:endParaRPr sz="12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/>
            <a:endParaRPr sz="12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