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4" r:id="rId4"/>
    <p:sldId id="265" r:id="rId5"/>
    <p:sldId id="260" r:id="rId6"/>
    <p:sldId id="261" r:id="rId7"/>
    <p:sldId id="257" r:id="rId8"/>
    <p:sldId id="262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2" autoAdjust="0"/>
  </p:normalViewPr>
  <p:slideViewPr>
    <p:cSldViewPr>
      <p:cViewPr varScale="1">
        <p:scale>
          <a:sx n="84" d="100"/>
          <a:sy n="84" d="100"/>
        </p:scale>
        <p:origin x="-1402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Intentional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14</c:v>
                </c:pt>
                <c:pt idx="2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NON-Intentional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September</c:v>
                </c:pt>
                <c:pt idx="1">
                  <c:v>October</c:v>
                </c:pt>
                <c:pt idx="2">
                  <c:v>November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44</c:v>
                </c:pt>
                <c:pt idx="1">
                  <c:v>39</c:v>
                </c:pt>
                <c:pt idx="2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2440960"/>
        <c:axId val="152551808"/>
        <c:axId val="0"/>
      </c:bar3DChart>
      <c:catAx>
        <c:axId val="192440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52551808"/>
        <c:crosses val="autoZero"/>
        <c:auto val="1"/>
        <c:lblAlgn val="ctr"/>
        <c:lblOffset val="100"/>
        <c:noMultiLvlLbl val="0"/>
      </c:catAx>
      <c:valAx>
        <c:axId val="152551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440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Intentional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8">
                  <c:v>4</c:v>
                </c:pt>
                <c:pt idx="9">
                  <c:v>6</c:v>
                </c:pt>
                <c:pt idx="10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NON-Intentional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8">
                  <c:v>14</c:v>
                </c:pt>
                <c:pt idx="9">
                  <c:v>22</c:v>
                </c:pt>
                <c:pt idx="10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2468864"/>
        <c:axId val="192470400"/>
        <c:axId val="0"/>
      </c:bar3DChart>
      <c:catAx>
        <c:axId val="192468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92470400"/>
        <c:crosses val="autoZero"/>
        <c:auto val="1"/>
        <c:lblAlgn val="ctr"/>
        <c:lblOffset val="100"/>
        <c:noMultiLvlLbl val="0"/>
      </c:catAx>
      <c:valAx>
        <c:axId val="192470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468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Intentional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5</c:v>
                </c:pt>
                <c:pt idx="1">
                  <c:v>15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NON-Intentional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10</c:v>
                </c:pt>
                <c:pt idx="1">
                  <c:v>20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8120704"/>
        <c:axId val="168122240"/>
        <c:axId val="0"/>
      </c:bar3DChart>
      <c:catAx>
        <c:axId val="168120704"/>
        <c:scaling>
          <c:orientation val="minMax"/>
        </c:scaling>
        <c:delete val="0"/>
        <c:axPos val="b"/>
        <c:majorTickMark val="out"/>
        <c:minorTickMark val="none"/>
        <c:tickLblPos val="nextTo"/>
        <c:crossAx val="168122240"/>
        <c:crosses val="autoZero"/>
        <c:auto val="1"/>
        <c:lblAlgn val="ctr"/>
        <c:lblOffset val="100"/>
        <c:noMultiLvlLbl val="0"/>
      </c:catAx>
      <c:valAx>
        <c:axId val="168122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8120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Intentional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5</c:v>
                </c:pt>
                <c:pt idx="1">
                  <c:v>15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NON-Intentional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2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</c:v>
                </c:pt>
                <c:pt idx="10">
                  <c:v>Jul</c:v>
                </c:pt>
                <c:pt idx="11">
                  <c:v>Aug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10</c:v>
                </c:pt>
                <c:pt idx="1">
                  <c:v>20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1790080"/>
        <c:axId val="192255488"/>
        <c:axId val="0"/>
      </c:bar3DChart>
      <c:catAx>
        <c:axId val="191790080"/>
        <c:scaling>
          <c:orientation val="minMax"/>
        </c:scaling>
        <c:delete val="0"/>
        <c:axPos val="b"/>
        <c:majorTickMark val="out"/>
        <c:minorTickMark val="none"/>
        <c:tickLblPos val="nextTo"/>
        <c:crossAx val="192255488"/>
        <c:crosses val="autoZero"/>
        <c:auto val="1"/>
        <c:lblAlgn val="ctr"/>
        <c:lblOffset val="100"/>
        <c:noMultiLvlLbl val="0"/>
      </c:catAx>
      <c:valAx>
        <c:axId val="192255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1790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C37B39C-8852-481D-A137-FF7C2448F229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7CB5F91-BB96-43CD-AD0A-33EBE9A056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91382"/>
            <a:ext cx="7772400" cy="2000250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en-US" sz="4000" b="1" spc="600" dirty="0" smtClean="0">
                <a:latin typeface="MTF Jotted" pitchFamily="2" charset="0"/>
              </a:rPr>
              <a:t>Tracking Early Communication Skills</a:t>
            </a:r>
            <a:endParaRPr lang="en-US" sz="4000" spc="600" dirty="0">
              <a:latin typeface="MTF Jotted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5180" y="3886200"/>
            <a:ext cx="5280620" cy="2133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l"/>
            <a:r>
              <a:rPr lang="en-US" sz="3600" dirty="0" smtClean="0">
                <a:solidFill>
                  <a:srgbClr val="080808"/>
                </a:solidFill>
                <a:latin typeface="Century Gothic" pitchFamily="34" charset="0"/>
              </a:rPr>
              <a:t>PrAACtical AAC</a:t>
            </a:r>
          </a:p>
          <a:p>
            <a:pPr algn="l"/>
            <a:r>
              <a:rPr lang="en-US" sz="2000" dirty="0" smtClean="0">
                <a:solidFill>
                  <a:srgbClr val="080808"/>
                </a:solidFill>
                <a:latin typeface="Century Gothic" pitchFamily="34" charset="0"/>
              </a:rPr>
              <a:t>www.PrAACticalAAC.org</a:t>
            </a:r>
            <a:endParaRPr lang="en-US" sz="2000" dirty="0">
              <a:solidFill>
                <a:srgbClr val="080808"/>
              </a:solidFill>
              <a:latin typeface="Century Gothic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www.PrAACticalAAC.org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48000"/>
            <a:ext cx="2339381" cy="3105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7499">
            <a:off x="3041540" y="763885"/>
            <a:ext cx="2431669" cy="1222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Name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16422"/>
              </p:ext>
            </p:extLst>
          </p:nvPr>
        </p:nvGraphicFramePr>
        <p:xfrm>
          <a:off x="533400" y="1371600"/>
          <a:ext cx="8048625" cy="514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03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750" y="0"/>
            <a:ext cx="919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62"/>
            <a:ext cx="8001000" cy="80803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80808"/>
                </a:solidFill>
                <a:latin typeface="Century Gothic" pitchFamily="34" charset="0"/>
              </a:rPr>
              <a:t>Using This Packet</a:t>
            </a:r>
            <a:endParaRPr lang="en-US" sz="3600" dirty="0">
              <a:latin typeface="MTF Jotted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295400"/>
            <a:ext cx="78486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sz="500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en-US" sz="1900" dirty="0" smtClean="0">
                <a:solidFill>
                  <a:srgbClr val="080808"/>
                </a:solidFill>
                <a:latin typeface="Century Gothic" pitchFamily="34" charset="0"/>
              </a:rPr>
              <a:t>This packet is designed to assist SLPs &amp; educators who are supporting the early communication skills of beginning communicators.  The Communication Dictionary is a place to record what the student does that is communicative, what it means, &amp; how the adult partner should respond. By sharing this with others, everyone will be better attuned to the student’s individual ways of communicating &amp; respond in a consistent way. This expedites progress for beginning communicators. For more information on this intervention, search ‘Beginning Communicator’ on www.PrAACticalAAC.org. </a:t>
            </a:r>
          </a:p>
          <a:p>
            <a:pPr>
              <a:buNone/>
            </a:pPr>
            <a:endParaRPr lang="en-US" sz="500" u="sng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>
              <a:buNone/>
            </a:pPr>
            <a:endParaRPr lang="en-US" sz="1000" u="sng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>
              <a:buNone/>
            </a:pPr>
            <a:endParaRPr lang="en-US" sz="1000" u="sng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en-US" sz="1900" u="sng" dirty="0" smtClean="0">
                <a:solidFill>
                  <a:srgbClr val="080808"/>
                </a:solidFill>
                <a:latin typeface="Century Gothic" pitchFamily="34" charset="0"/>
              </a:rPr>
              <a:t>Directions for the Communication Dictionary</a:t>
            </a:r>
            <a:r>
              <a:rPr lang="en-US" sz="1900" dirty="0" smtClean="0">
                <a:solidFill>
                  <a:srgbClr val="080808"/>
                </a:solidFill>
                <a:latin typeface="Century Gothic" pitchFamily="34" charset="0"/>
              </a:rPr>
              <a:t>:</a:t>
            </a:r>
            <a:endParaRPr lang="en-US" sz="1900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 lvl="1"/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Download &amp; save the file.</a:t>
            </a:r>
          </a:p>
          <a:p>
            <a:pPr lvl="1"/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Modify the Communication Dictionary, as needed. </a:t>
            </a:r>
          </a:p>
          <a:p>
            <a:pPr lvl="2"/>
            <a:r>
              <a:rPr lang="en-US" sz="1500" dirty="0" smtClean="0">
                <a:solidFill>
                  <a:srgbClr val="080808"/>
                </a:solidFill>
                <a:latin typeface="Century Gothic" pitchFamily="34" charset="0"/>
              </a:rPr>
              <a:t>Add the student’s name, ways of communicating, and </a:t>
            </a:r>
          </a:p>
          <a:p>
            <a:pPr marL="685800" lvl="2" indent="0">
              <a:buNone/>
            </a:pPr>
            <a:r>
              <a:rPr lang="en-US" sz="1500" dirty="0" smtClean="0">
                <a:solidFill>
                  <a:srgbClr val="080808"/>
                </a:solidFill>
                <a:latin typeface="Century Gothic" pitchFamily="34" charset="0"/>
              </a:rPr>
              <a:t>suggested responses.</a:t>
            </a:r>
          </a:p>
          <a:p>
            <a:pPr lvl="1"/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Print </a:t>
            </a:r>
            <a:r>
              <a:rPr lang="en-US" sz="1700" dirty="0">
                <a:solidFill>
                  <a:srgbClr val="080808"/>
                </a:solidFill>
                <a:latin typeface="Century Gothic" pitchFamily="34" charset="0"/>
              </a:rPr>
              <a:t>the slide version for </a:t>
            </a:r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full-sized copies or </a:t>
            </a:r>
            <a:r>
              <a:rPr lang="en-US" sz="1700" dirty="0">
                <a:solidFill>
                  <a:srgbClr val="080808"/>
                </a:solidFill>
                <a:latin typeface="Century Gothic" pitchFamily="34" charset="0"/>
              </a:rPr>
              <a:t>select </a:t>
            </a:r>
            <a:endParaRPr lang="en-US" sz="1700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 marL="365760" lvl="1" indent="0">
              <a:buNone/>
            </a:pPr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handout </a:t>
            </a:r>
            <a:r>
              <a:rPr lang="en-US" sz="1700" dirty="0">
                <a:solidFill>
                  <a:srgbClr val="080808"/>
                </a:solidFill>
                <a:latin typeface="Century Gothic" pitchFamily="34" charset="0"/>
              </a:rPr>
              <a:t>option. Set desired number of slides per page based on </a:t>
            </a:r>
            <a:endParaRPr lang="en-US" sz="1700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 marL="365760" lvl="1" indent="0">
              <a:buNone/>
            </a:pPr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the </a:t>
            </a:r>
            <a:r>
              <a:rPr lang="en-US" sz="1700" dirty="0">
                <a:solidFill>
                  <a:srgbClr val="080808"/>
                </a:solidFill>
                <a:latin typeface="Century Gothic" pitchFamily="34" charset="0"/>
              </a:rPr>
              <a:t>size you </a:t>
            </a:r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want</a:t>
            </a:r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.</a:t>
            </a:r>
            <a:endParaRPr lang="en-US" sz="1700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 marL="457200" lvl="1" indent="0">
              <a:buNone/>
            </a:pPr>
            <a:endParaRPr lang="en-US" sz="1600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 marL="457200" lvl="1" indent="0">
              <a:buNone/>
            </a:pPr>
            <a:r>
              <a:rPr lang="en-US" sz="1600" dirty="0" smtClean="0">
                <a:solidFill>
                  <a:srgbClr val="080808"/>
                </a:solidFill>
                <a:latin typeface="Century Gothic" pitchFamily="34" charset="0"/>
              </a:rPr>
              <a:t> </a:t>
            </a:r>
          </a:p>
          <a:p>
            <a:pPr>
              <a:buNone/>
            </a:pPr>
            <a:r>
              <a:rPr lang="en-US" sz="1600" u="sng" dirty="0" smtClean="0">
                <a:solidFill>
                  <a:srgbClr val="080808"/>
                </a:solidFill>
                <a:latin typeface="Century Gothic" pitchFamily="34" charset="0"/>
              </a:rPr>
              <a:t>Attribution</a:t>
            </a:r>
            <a:r>
              <a:rPr lang="en-US" sz="1600" dirty="0" smtClean="0">
                <a:solidFill>
                  <a:srgbClr val="080808"/>
                </a:solidFill>
                <a:latin typeface="Century Gothic" pitchFamily="34" charset="0"/>
              </a:rPr>
              <a:t>: Please feel free to share with families &amp; colleagues using </a:t>
            </a:r>
          </a:p>
          <a:p>
            <a:pPr>
              <a:buNone/>
            </a:pPr>
            <a:r>
              <a:rPr lang="en-US" sz="1600" dirty="0" smtClean="0">
                <a:solidFill>
                  <a:srgbClr val="080808"/>
                </a:solidFill>
                <a:latin typeface="Century Gothic" pitchFamily="34" charset="0"/>
              </a:rPr>
              <a:t>professional standards for attribution.  These materials were created </a:t>
            </a:r>
          </a:p>
          <a:p>
            <a:pPr>
              <a:buNone/>
            </a:pPr>
            <a:r>
              <a:rPr lang="en-US" sz="1600" dirty="0" smtClean="0">
                <a:solidFill>
                  <a:srgbClr val="080808"/>
                </a:solidFill>
                <a:latin typeface="Century Gothic" pitchFamily="34" charset="0"/>
              </a:rPr>
              <a:t>by PrAACtical AAC (www.PrAACticalAAC.org).</a:t>
            </a:r>
            <a:endParaRPr lang="en-US" sz="1600" dirty="0">
              <a:solidFill>
                <a:srgbClr val="080808"/>
              </a:solidFill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5493" y="4370672"/>
            <a:ext cx="2436230" cy="24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4659"/>
              </p:ext>
            </p:extLst>
          </p:nvPr>
        </p:nvGraphicFramePr>
        <p:xfrm>
          <a:off x="609599" y="1524000"/>
          <a:ext cx="8001000" cy="487680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7000"/>
                <a:gridCol w="2667000"/>
                <a:gridCol w="2667000"/>
              </a:tblGrid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smtClean="0"/>
                        <a:t>What I Do</a:t>
                      </a:r>
                      <a:endParaRPr lang="en-US" sz="2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smtClean="0"/>
                        <a:t>What It Means</a:t>
                      </a:r>
                      <a:endParaRPr lang="en-US" sz="2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smtClean="0"/>
                        <a:t>What YOU Can</a:t>
                      </a:r>
                      <a:r>
                        <a:rPr lang="en-US" sz="2100" b="0" baseline="0" dirty="0" smtClean="0"/>
                        <a:t> Do</a:t>
                      </a:r>
                      <a:endParaRPr lang="en-US" sz="2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717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Sample Dictionary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08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Dictionary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492057"/>
              </p:ext>
            </p:extLst>
          </p:nvPr>
        </p:nvGraphicFramePr>
        <p:xfrm>
          <a:off x="609599" y="1524000"/>
          <a:ext cx="8001000" cy="487680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7000"/>
                <a:gridCol w="2667000"/>
                <a:gridCol w="2667000"/>
              </a:tblGrid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smtClean="0"/>
                        <a:t>What I Do</a:t>
                      </a:r>
                      <a:endParaRPr lang="en-US" sz="2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smtClean="0"/>
                        <a:t>What It Means</a:t>
                      </a:r>
                      <a:endParaRPr lang="en-US" sz="2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smtClean="0"/>
                        <a:t>What YOU Can</a:t>
                      </a:r>
                      <a:r>
                        <a:rPr lang="en-US" sz="2100" b="0" baseline="0" dirty="0" smtClean="0"/>
                        <a:t> Do</a:t>
                      </a:r>
                      <a:endParaRPr lang="en-US" sz="2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717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Name: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08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750" y="0"/>
            <a:ext cx="9199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62"/>
            <a:ext cx="8001000" cy="80803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80808"/>
                </a:solidFill>
                <a:latin typeface="Century Gothic" pitchFamily="34" charset="0"/>
              </a:rPr>
              <a:t>Using The Communication Tracker</a:t>
            </a:r>
            <a:endParaRPr lang="en-US" sz="3600" dirty="0">
              <a:latin typeface="MTF Jotted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900" dirty="0" smtClean="0">
                <a:solidFill>
                  <a:srgbClr val="080808"/>
                </a:solidFill>
                <a:latin typeface="Century Gothic" pitchFamily="34" charset="0"/>
              </a:rPr>
              <a:t>This tool can be used to assist SLPs and educators in tracking the early communication skills of beginning communicators. The template includes a bar chart showing changes in communication. It is especially useful for students who do not seem to be communicating intentionally.</a:t>
            </a:r>
          </a:p>
          <a:p>
            <a:pPr>
              <a:buNone/>
            </a:pPr>
            <a:r>
              <a:rPr lang="en-US" sz="1900" dirty="0" smtClean="0">
                <a:solidFill>
                  <a:srgbClr val="080808"/>
                </a:solidFill>
                <a:latin typeface="Century Gothic" pitchFamily="34" charset="0"/>
              </a:rPr>
              <a:t> </a:t>
            </a:r>
            <a:endParaRPr lang="en-US" sz="500" u="sng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en-US" sz="1900" u="sng" dirty="0" smtClean="0">
                <a:solidFill>
                  <a:srgbClr val="080808"/>
                </a:solidFill>
                <a:latin typeface="Century Gothic" pitchFamily="34" charset="0"/>
              </a:rPr>
              <a:t>Directions</a:t>
            </a:r>
            <a:r>
              <a:rPr lang="en-US" sz="1900" dirty="0" smtClean="0">
                <a:solidFill>
                  <a:srgbClr val="080808"/>
                </a:solidFill>
                <a:latin typeface="Century Gothic" pitchFamily="34" charset="0"/>
              </a:rPr>
              <a:t>:</a:t>
            </a:r>
          </a:p>
          <a:p>
            <a:pPr lvl="1"/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Download &amp; save the file.</a:t>
            </a:r>
          </a:p>
          <a:p>
            <a:pPr lvl="1"/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Modify the Communication</a:t>
            </a:r>
          </a:p>
          <a:p>
            <a:pPr marL="365760" lvl="1" indent="0">
              <a:buNone/>
            </a:pPr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Tracker, as needed. Begin</a:t>
            </a:r>
          </a:p>
          <a:p>
            <a:pPr marL="365760" lvl="1" indent="0">
              <a:buNone/>
            </a:pPr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by clicking on ‘Edit Data</a:t>
            </a:r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.’</a:t>
            </a:r>
          </a:p>
          <a:p>
            <a:pPr lvl="1"/>
            <a:r>
              <a:rPr lang="en-US" sz="1700" dirty="0" smtClean="0">
                <a:solidFill>
                  <a:srgbClr val="080808"/>
                </a:solidFill>
                <a:latin typeface="Century Gothic" pitchFamily="34" charset="0"/>
              </a:rPr>
              <a:t>Duplicate slides, if needed</a:t>
            </a:r>
            <a:endParaRPr lang="en-US" sz="1700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 marL="365760" lvl="1" indent="0">
              <a:buNone/>
            </a:pPr>
            <a:endParaRPr lang="en-US" sz="1700" dirty="0" smtClean="0">
              <a:solidFill>
                <a:srgbClr val="080808"/>
              </a:solidFill>
              <a:latin typeface="Century Gothic" pitchFamily="34" charset="0"/>
            </a:endParaRPr>
          </a:p>
          <a:p>
            <a:pPr marL="457200" lvl="1" indent="0">
              <a:buNone/>
            </a:pPr>
            <a:r>
              <a:rPr lang="en-US" sz="1600" dirty="0" smtClean="0">
                <a:solidFill>
                  <a:srgbClr val="080808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5791200"/>
            <a:ext cx="3502152" cy="365125"/>
          </a:xfrm>
        </p:spPr>
        <p:txBody>
          <a:bodyPr/>
          <a:lstStyle/>
          <a:p>
            <a:pPr algn="l"/>
            <a:r>
              <a:rPr lang="en-US" dirty="0" smtClean="0"/>
              <a:t>www.PrAACticalAAC.org</a:t>
            </a:r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656" y="3276600"/>
            <a:ext cx="4800600" cy="3657600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780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1" y="762000"/>
            <a:ext cx="91440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2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Potentially Communicative Behaviors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884753"/>
              </p:ext>
            </p:extLst>
          </p:nvPr>
        </p:nvGraphicFramePr>
        <p:xfrm>
          <a:off x="609600" y="1905000"/>
          <a:ext cx="7924799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" y="838200"/>
            <a:ext cx="8077200" cy="5562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17714" y="152400"/>
            <a:ext cx="3611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Sample Communication Chart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Name</a:t>
            </a:r>
            <a:r>
              <a:rPr lang="en-US" dirty="0" smtClean="0"/>
              <a:t>: Julian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760699"/>
              </p:ext>
            </p:extLst>
          </p:nvPr>
        </p:nvGraphicFramePr>
        <p:xfrm>
          <a:off x="533400" y="1371600"/>
          <a:ext cx="8048625" cy="514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53000" y="24825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Example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2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Name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751113"/>
              </p:ext>
            </p:extLst>
          </p:nvPr>
        </p:nvGraphicFramePr>
        <p:xfrm>
          <a:off x="533400" y="1371600"/>
          <a:ext cx="8048625" cy="514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147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  <a:fontScheme name="Austin">
    <a:maj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Austin">
    <a:fillStyleLst>
      <a:solidFill>
        <a:schemeClr val="phClr"/>
      </a:solidFill>
      <a:gradFill rotWithShape="1">
        <a:gsLst>
          <a:gs pos="0">
            <a:schemeClr val="phClr">
              <a:tint val="20000"/>
              <a:satMod val="180000"/>
              <a:lumMod val="98000"/>
            </a:schemeClr>
          </a:gs>
          <a:gs pos="40000">
            <a:schemeClr val="phClr">
              <a:tint val="30000"/>
              <a:satMod val="260000"/>
              <a:lumMod val="84000"/>
            </a:schemeClr>
          </a:gs>
          <a:gs pos="100000">
            <a:schemeClr val="phClr">
              <a:tint val="100000"/>
              <a:satMod val="110000"/>
              <a:lumMod val="100000"/>
            </a:schemeClr>
          </a:gs>
        </a:gsLst>
        <a:lin ang="5040000" scaled="1"/>
      </a:gradFill>
      <a:gradFill rotWithShape="1">
        <a:gsLst>
          <a:gs pos="0">
            <a:schemeClr val="phClr"/>
          </a:gs>
          <a:gs pos="100000">
            <a:schemeClr val="phClr">
              <a:shade val="75000"/>
              <a:satMod val="120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222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a:effectStyle>
      <a:effectStyle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94000"/>
              <a:satMod val="114000"/>
              <a:lumMod val="96000"/>
            </a:schemeClr>
          </a:gs>
          <a:gs pos="62000">
            <a:schemeClr val="phClr">
              <a:tint val="92000"/>
              <a:shade val="66000"/>
              <a:satMod val="110000"/>
              <a:lumMod val="80000"/>
            </a:schemeClr>
          </a:gs>
          <a:gs pos="100000">
            <a:schemeClr val="phClr">
              <a:tint val="89000"/>
              <a:shade val="62000"/>
              <a:satMod val="110000"/>
              <a:lumMod val="72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80000"/>
              <a:shade val="58000"/>
            </a:schemeClr>
            <a:schemeClr val="phClr">
              <a:tint val="73000"/>
              <a:shade val="68000"/>
              <a:satMod val="15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686</TotalTime>
  <Words>320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Tracking Early Communication Skills</vt:lpstr>
      <vt:lpstr>Using This Packet</vt:lpstr>
      <vt:lpstr>Communication Dictionary</vt:lpstr>
      <vt:lpstr>Communication Dictionary</vt:lpstr>
      <vt:lpstr>Using The Communication Tracker</vt:lpstr>
      <vt:lpstr>PowerPoint Presentation</vt:lpstr>
      <vt:lpstr>Potentially Communicative Behaviors</vt:lpstr>
      <vt:lpstr>Student Name: Julian</vt:lpstr>
      <vt:lpstr>Student Name:</vt:lpstr>
      <vt:lpstr>Student Name: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Carole Zangari</dc:creator>
  <cp:lastModifiedBy>Carole Zangari</cp:lastModifiedBy>
  <cp:revision>34</cp:revision>
  <dcterms:created xsi:type="dcterms:W3CDTF">2013-12-06T12:39:04Z</dcterms:created>
  <dcterms:modified xsi:type="dcterms:W3CDTF">2013-12-28T14:42:40Z</dcterms:modified>
</cp:coreProperties>
</file>