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70" r:id="rId11"/>
    <p:sldId id="263" r:id="rId12"/>
    <p:sldId id="269" r:id="rId13"/>
    <p:sldId id="264" r:id="rId14"/>
    <p:sldId id="265" r:id="rId15"/>
    <p:sldId id="273" r:id="rId16"/>
    <p:sldId id="274" r:id="rId17"/>
    <p:sldId id="266" r:id="rId18"/>
    <p:sldId id="275" r:id="rId19"/>
    <p:sldId id="267" r:id="rId20"/>
    <p:sldId id="268" r:id="rId2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7ABD3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74FD4B1D-41C6-408F-BE87-AA4B7C0F9D5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1F90CD5C-7CB0-46A4-B0D0-98CD6FF3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6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5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7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2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4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3CF0C-BC52-406E-97B4-6041916ED6DF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C628-000F-4031-9C50-F52A7E23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reword.assistiveware.com/login" TargetMode="External"/><Relationship Id="rId2" Type="http://schemas.openxmlformats.org/officeDocument/2006/relationships/hyperlink" Target="http://www.project-cor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6375"/>
            <a:ext cx="9144000" cy="9897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Snap ITC" panose="04040A07060A02020202" pitchFamily="82" charset="0"/>
              </a:rPr>
              <a:t>A Year of Words in Action</a:t>
            </a:r>
            <a:endParaRPr lang="en-US" dirty="0">
              <a:solidFill>
                <a:srgbClr val="7030A0"/>
              </a:solidFill>
              <a:latin typeface="Snap ITC" panose="04040A07060A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5083" y="8894800"/>
            <a:ext cx="7190283" cy="10755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73" y="3137385"/>
            <a:ext cx="4104453" cy="27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40" y="1137136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2753958" y="5948979"/>
            <a:ext cx="64976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you have circle and red </a:t>
            </a:r>
            <a:r>
              <a:rPr lang="en-US" dirty="0" smtClean="0">
                <a:sym typeface="Wingdings" panose="05000000000000000000" pitchFamily="2" charset="2"/>
              </a:rPr>
              <a:t> Do you have a red circle?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“Increasing AAC Core Vocabulary Carryover” (</a:t>
            </a:r>
            <a:r>
              <a:rPr lang="en-US" dirty="0" err="1" smtClean="0"/>
              <a:t>Speechy</a:t>
            </a:r>
            <a:r>
              <a:rPr lang="en-US" dirty="0" smtClean="0"/>
              <a:t> Musings blog</a:t>
            </a:r>
            <a:r>
              <a:rPr lang="en-US" smtClean="0"/>
              <a:t>, October 13, 2015) </a:t>
            </a:r>
            <a:r>
              <a:rPr lang="en-US" dirty="0" smtClean="0"/>
              <a:t>– my Aha! Moment</a:t>
            </a:r>
          </a:p>
          <a:p>
            <a:r>
              <a:rPr lang="en-US" dirty="0" smtClean="0"/>
              <a:t>Use Year of Words for my structure, and ideas from this blogger, in addition to some targeted (goal-related) activities and my student’s favorite activities.</a:t>
            </a:r>
          </a:p>
          <a:p>
            <a:r>
              <a:rPr lang="en-US" dirty="0" smtClean="0"/>
              <a:t>Shared YOW with inclusion, self-contained, and classroom teacher, explained what we were doing</a:t>
            </a:r>
          </a:p>
          <a:p>
            <a:r>
              <a:rPr lang="en-US" dirty="0" smtClean="0"/>
              <a:t>Adapted grids with symbol strategies for LWFL (increase initial success in retrieving words)</a:t>
            </a:r>
          </a:p>
          <a:p>
            <a:r>
              <a:rPr lang="en-US" dirty="0" smtClean="0"/>
              <a:t>Allowed Princess to choose Words of the Week (3 per week with set 1)</a:t>
            </a:r>
          </a:p>
          <a:p>
            <a:r>
              <a:rPr lang="en-US" dirty="0" smtClean="0"/>
              <a:t>Tape words to back of the device for reminders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7276" y="516367"/>
            <a:ext cx="10402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Implementation (cont’d)</a:t>
            </a:r>
            <a:endParaRPr lang="en-US" sz="3200" dirty="0"/>
          </a:p>
        </p:txBody>
      </p:sp>
      <p:pic>
        <p:nvPicPr>
          <p:cNvPr id="8194" name="Picture 2" descr="Image result for 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916" y="330358"/>
            <a:ext cx="1491679" cy="154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67" y="2017607"/>
            <a:ext cx="5819800" cy="4364849"/>
          </a:xfrm>
        </p:spPr>
      </p:pic>
      <p:pic>
        <p:nvPicPr>
          <p:cNvPr id="9218" name="Picture 2" descr="Slid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9" y="422582"/>
            <a:ext cx="2931870" cy="29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854"/>
            <a:ext cx="10515600" cy="5327109"/>
          </a:xfrm>
        </p:spPr>
        <p:txBody>
          <a:bodyPr>
            <a:normAutofit/>
          </a:bodyPr>
          <a:lstStyle/>
          <a:p>
            <a:r>
              <a:rPr lang="en-US" dirty="0" smtClean="0"/>
              <a:t>Practice retrieving individual words to create fluency</a:t>
            </a:r>
          </a:p>
          <a:p>
            <a:r>
              <a:rPr lang="en-US" dirty="0" smtClean="0"/>
              <a:t>Practice retrieving words to complete phrases or sentences (cloze sentences)</a:t>
            </a:r>
          </a:p>
          <a:p>
            <a:r>
              <a:rPr lang="en-US" dirty="0" smtClean="0"/>
              <a:t>Model using words in conversation, to construct sentences, to describe actions, etc. </a:t>
            </a:r>
          </a:p>
          <a:p>
            <a:r>
              <a:rPr lang="en-US" dirty="0" smtClean="0"/>
              <a:t>Have student help construct PowerPoint books to illustrate words (she didn’t care for this activity)</a:t>
            </a:r>
          </a:p>
          <a:p>
            <a:r>
              <a:rPr lang="en-US" dirty="0" smtClean="0"/>
              <a:t>Play Go Fish with words (she loves this activity)</a:t>
            </a:r>
          </a:p>
          <a:p>
            <a:r>
              <a:rPr lang="en-US" dirty="0" smtClean="0"/>
              <a:t>Eventually practice using targeted words to describe pictures (these are CORE words, after all!)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28" y="463778"/>
            <a:ext cx="10515600" cy="1325563"/>
          </a:xfrm>
        </p:spPr>
        <p:txBody>
          <a:bodyPr/>
          <a:lstStyle/>
          <a:p>
            <a:r>
              <a:rPr lang="en-US" dirty="0" smtClean="0"/>
              <a:t>Sample Lesson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957238"/>
              </p:ext>
            </p:extLst>
          </p:nvPr>
        </p:nvGraphicFramePr>
        <p:xfrm>
          <a:off x="838200" y="1825625"/>
          <a:ext cx="10515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(Introduction)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(Practice)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Retrieve</a:t>
                      </a:r>
                      <a:r>
                        <a:rPr lang="en-US" baseline="0" dirty="0" smtClean="0"/>
                        <a:t> each word 5x</a:t>
                      </a:r>
                    </a:p>
                    <a:p>
                      <a:r>
                        <a:rPr lang="en-US" baseline="0" dirty="0" smtClean="0"/>
                        <a:t>Model words in simple phrases/sentences</a:t>
                      </a:r>
                    </a:p>
                    <a:p>
                      <a:r>
                        <a:rPr lang="en-US" baseline="0" dirty="0" smtClean="0"/>
                        <a:t>Cloze sentence (fill in the word)</a:t>
                      </a:r>
                    </a:p>
                    <a:p>
                      <a:r>
                        <a:rPr lang="en-US" baseline="0" dirty="0" smtClean="0"/>
                        <a:t>Words on back of device</a:t>
                      </a:r>
                    </a:p>
                    <a:p>
                      <a:r>
                        <a:rPr lang="en-US" baseline="0" dirty="0" smtClean="0"/>
                        <a:t>Go Fish (cumulative) if time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Review</a:t>
                      </a:r>
                      <a:r>
                        <a:rPr lang="en-US" baseline="0" dirty="0" smtClean="0"/>
                        <a:t> words (I say them, can she find them without visual prompt)</a:t>
                      </a:r>
                    </a:p>
                    <a:p>
                      <a:r>
                        <a:rPr lang="en-US" baseline="0" dirty="0" smtClean="0"/>
                        <a:t>Cloze sentences (if needed to review)</a:t>
                      </a:r>
                    </a:p>
                    <a:p>
                      <a:r>
                        <a:rPr lang="en-US" baseline="0" dirty="0" smtClean="0"/>
                        <a:t>Use words in sentences – picture prompts (points toward reward)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42000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Words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7431" y="4464424"/>
            <a:ext cx="10396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grid for cutting, May grid for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 Fish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Point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Photo collections (Pinterest, apps, Verb cards, photo cards, magazines)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Prize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778" y="346843"/>
            <a:ext cx="110516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Progress</a:t>
            </a:r>
          </a:p>
          <a:p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Initial CORE word knowledge (able to retrieve on demand): she, he, go, sleep, like, eat, drink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Final testing is not complete, but now independently constructing sentences to describe pictures, using CORE words independently, and self-monitoring (skipping words she is familiar with and able to retrieve independently).  Example:  “He is working, calling wife, eat”</a:t>
            </a:r>
            <a:endParaRPr lang="en-US" sz="2400" dirty="0"/>
          </a:p>
        </p:txBody>
      </p:sp>
      <p:pic>
        <p:nvPicPr>
          <p:cNvPr id="7170" name="Picture 2" descr="Image result for working in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82" y="3894084"/>
            <a:ext cx="3801570" cy="25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60" y="2831615"/>
            <a:ext cx="4054657" cy="3040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80" y="1311119"/>
            <a:ext cx="4054657" cy="3040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793" y="772510"/>
            <a:ext cx="5580993" cy="107721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 of Princess’s recent work – NO PROMPTING!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198069" y="4682358"/>
            <a:ext cx="213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are seeing deer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7173" y="6117020"/>
            <a:ext cx="202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 is playing piano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Trying (again) to implement when working with students in the classroom</a:t>
            </a:r>
          </a:p>
          <a:p>
            <a:r>
              <a:rPr lang="en-US" dirty="0" smtClean="0"/>
              <a:t>Re-visiting some of my previous materials (different students, so different responses), along with new materials and ideas</a:t>
            </a:r>
          </a:p>
          <a:p>
            <a:r>
              <a:rPr lang="en-US" dirty="0" smtClean="0"/>
              <a:t>Prompt cards on a ring to remind me/teachers of words we are modeling or highlighting.  </a:t>
            </a:r>
            <a:endParaRPr lang="en-US" dirty="0"/>
          </a:p>
        </p:txBody>
      </p:sp>
      <p:pic>
        <p:nvPicPr>
          <p:cNvPr id="10242" name="Picture 2" descr="Sli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65" y="4226986"/>
            <a:ext cx="1973261" cy="263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4.bp.blogspot.com/-8p_MY4hqLuI/VwqXwxeyADI/AAAAAAAABbw/maCbb75GS_Yevl-TGipxH3ZgjVsVrVI2g/s1600/Should%2BI%2BSt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52" y="4544906"/>
            <a:ext cx="1543645" cy="176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rAACtically August: Resources for A Year of Core Vocabulary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1" y="4612968"/>
            <a:ext cx="2770505" cy="15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PrAACtically July: Resources for A Year of Core Wor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08" y="4264501"/>
            <a:ext cx="2892277" cy="21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556" y="1293976"/>
            <a:ext cx="5937470" cy="4453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103" y="1403131"/>
            <a:ext cx="632609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bulletin board outside a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Word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PrAACtical</a:t>
            </a:r>
            <a:r>
              <a:rPr lang="en-US" sz="2800" dirty="0" smtClean="0"/>
              <a:t> AAC sentence suggestions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CoughDrop</a:t>
            </a:r>
            <a:r>
              <a:rPr lang="en-US" sz="2800" dirty="0" smtClean="0"/>
              <a:t> sentence suggestions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Rachael Langley’s calendar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Individual word icons (same as on ring)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56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and Take</a:t>
            </a:r>
            <a:endParaRPr lang="en-US" dirty="0"/>
          </a:p>
        </p:txBody>
      </p:sp>
      <p:pic>
        <p:nvPicPr>
          <p:cNvPr id="4098" name="Picture 2" descr="Image result for make and ta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86781"/>
            <a:ext cx="4572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92D050"/>
            </a:gs>
            <a:gs pos="37000">
              <a:srgbClr val="A4D19E"/>
            </a:gs>
            <a:gs pos="0">
              <a:srgbClr val="92D050"/>
            </a:gs>
            <a:gs pos="74000">
              <a:srgbClr val="92D050"/>
            </a:gs>
            <a:gs pos="83000">
              <a:srgbClr val="92D05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8507" y="4006646"/>
            <a:ext cx="970156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MA, SLP, Indiana University,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15 years working for Forest Hills Special Education Cooperative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serving Ellettsville, western Monroe County, and Owen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Specialize in students with Complex Communication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Cerebral Palsy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Autism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Traumatic Brain Injury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Septo</a:t>
            </a:r>
            <a:r>
              <a:rPr lang="en-US" sz="1400" dirty="0" smtClean="0"/>
              <a:t>-optic dysplasia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Seizure disorders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Chromosomal 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339" y="130456"/>
            <a:ext cx="3148552" cy="35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38789"/>
            <a:ext cx="10702159" cy="443817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 smtClean="0"/>
              <a:t>Paint, copy, paste!</a:t>
            </a:r>
          </a:p>
          <a:p>
            <a:r>
              <a:rPr lang="en-US" dirty="0" err="1" smtClean="0"/>
              <a:t>Tarheel</a:t>
            </a:r>
            <a:r>
              <a:rPr lang="en-US" dirty="0" smtClean="0"/>
              <a:t> Reader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16255"/>
              </p:ext>
            </p:extLst>
          </p:nvPr>
        </p:nvGraphicFramePr>
        <p:xfrm>
          <a:off x="3970338" y="719138"/>
          <a:ext cx="42497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Document" r:id="rId3" imgW="5680161" imgH="7242858" progId="Word.Document.12">
                  <p:embed/>
                </p:oleObj>
              </mc:Choice>
              <mc:Fallback>
                <p:oleObj name="Document" r:id="rId3" imgW="5680161" imgH="7242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0338" y="719138"/>
                        <a:ext cx="42497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01" y="413226"/>
            <a:ext cx="4678045" cy="6029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3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746" y="867104"/>
            <a:ext cx="105786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Learning Objectives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Describe the value of teaching a limited set of core words per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List at least 3 ideas for implementing monthly words when working with AAC learners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Identify resources for finding and developing additional activities.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781" y="3298539"/>
            <a:ext cx="3835619" cy="2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ABD3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20" y="483476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1021" y="1261241"/>
            <a:ext cx="781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is Core Vocabulary?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92772" y="2459419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Core vocabulary</a:t>
            </a:r>
            <a:r>
              <a:rPr lang="en-US" sz="2800" dirty="0"/>
              <a:t> is a small set of simple words, in any language, that are used frequently and across contexts (Cross, Baker, Klotz &amp; </a:t>
            </a:r>
            <a:r>
              <a:rPr lang="en-US" sz="2800" dirty="0" err="1"/>
              <a:t>Badman</a:t>
            </a:r>
            <a:r>
              <a:rPr lang="en-US" sz="2800" dirty="0"/>
              <a:t>, 1997</a:t>
            </a:r>
            <a:r>
              <a:rPr lang="en-US" sz="2800" dirty="0" smtClean="0"/>
              <a:t>).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High frequency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Multi-purpose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7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CORE Vocabulary,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because we give students high-frequency words, it doesn’t mean they know how to use them.</a:t>
            </a:r>
          </a:p>
          <a:p>
            <a:r>
              <a:rPr lang="en-US" dirty="0" smtClean="0"/>
              <a:t>Learning the words means finding them via their communication tool as well as using them meaningfully</a:t>
            </a:r>
          </a:p>
          <a:p>
            <a:r>
              <a:rPr lang="en-US" dirty="0" smtClean="0"/>
              <a:t>CORE words aren’t easily represented, so how do we teach them?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87" y="4001294"/>
            <a:ext cx="3542852" cy="26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Year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2013, Carole </a:t>
            </a:r>
            <a:r>
              <a:rPr lang="en-US" dirty="0" err="1" smtClean="0"/>
              <a:t>Zangari</a:t>
            </a:r>
            <a:r>
              <a:rPr lang="en-US" dirty="0" smtClean="0"/>
              <a:t> and bloggers at PrAACticalAAC.org introduced A Year of Words</a:t>
            </a:r>
          </a:p>
          <a:p>
            <a:r>
              <a:rPr lang="en-US" dirty="0" smtClean="0"/>
              <a:t>Core vocabulary words were divided across months, allowing a structured way of focusing on words to aid fluency</a:t>
            </a:r>
          </a:p>
          <a:p>
            <a:r>
              <a:rPr lang="en-US" dirty="0" smtClean="0"/>
              <a:t>Provided a set of 12 words per month, arranged in a grid for visual ease.</a:t>
            </a:r>
          </a:p>
          <a:p>
            <a:r>
              <a:rPr lang="en-US" dirty="0" smtClean="0"/>
              <a:t>The idea was so popular, it was expanded in 2014 with a second set of words.</a:t>
            </a:r>
          </a:p>
          <a:p>
            <a:r>
              <a:rPr lang="en-US" dirty="0" smtClean="0"/>
              <a:t>In early 2016, Heidi </a:t>
            </a:r>
            <a:r>
              <a:rPr lang="en-US" dirty="0" err="1" smtClean="0"/>
              <a:t>LoStracco</a:t>
            </a:r>
            <a:r>
              <a:rPr lang="en-US" dirty="0" smtClean="0"/>
              <a:t> developed another, structured plan for learning Core words, geared toward communication partners – Learning to Speak AAC. </a:t>
            </a:r>
          </a:p>
          <a:p>
            <a:r>
              <a:rPr lang="en-US" dirty="0" err="1" smtClean="0"/>
              <a:t>Angelman</a:t>
            </a:r>
            <a:r>
              <a:rPr lang="en-US" dirty="0" smtClean="0"/>
              <a:t> Syndrome Foundation via Caroline </a:t>
            </a:r>
            <a:r>
              <a:rPr lang="en-US" dirty="0" err="1" smtClean="0"/>
              <a:t>Musselwhite</a:t>
            </a:r>
            <a:r>
              <a:rPr lang="en-US" dirty="0" smtClean="0"/>
              <a:t> hosted a series of webinars (Communication Training Series) on teaching Core vocabulary.  10 sets of words.  </a:t>
            </a:r>
          </a:p>
          <a:p>
            <a:r>
              <a:rPr lang="en-US" dirty="0" smtClean="0"/>
              <a:t>More recent developments:  Project Core (through the Center on Literacy </a:t>
            </a:r>
            <a:r>
              <a:rPr lang="en-US" dirty="0"/>
              <a:t>and Disability at UNC) -- </a:t>
            </a:r>
            <a:r>
              <a:rPr lang="en-US" dirty="0">
                <a:hlinkClick r:id="rId2"/>
              </a:rPr>
              <a:t>http://www.project-core.com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AND </a:t>
            </a:r>
            <a:r>
              <a:rPr lang="en-US" dirty="0" err="1" smtClean="0"/>
              <a:t>AssistiveWare’s</a:t>
            </a:r>
            <a:r>
              <a:rPr lang="en-US" dirty="0" smtClean="0"/>
              <a:t> Core </a:t>
            </a:r>
            <a:r>
              <a:rPr lang="en-US" dirty="0"/>
              <a:t>Word Classroom 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coreword.assistiveware.com/login</a:t>
            </a:r>
            <a:r>
              <a:rPr lang="en-US" dirty="0" smtClean="0"/>
              <a:t>) provide training and materials to support teaching Core Words.</a:t>
            </a:r>
            <a:endParaRPr lang="en-US" dirty="0"/>
          </a:p>
        </p:txBody>
      </p:sp>
      <p:pic>
        <p:nvPicPr>
          <p:cNvPr id="6146" name="Picture 2" descr="A Year of Core Vocabulary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65" y="182192"/>
            <a:ext cx="2672193" cy="15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ABD3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focusing on a specific set of words, we can draw attention to those words through modeling and conversational use</a:t>
            </a:r>
          </a:p>
          <a:p>
            <a:r>
              <a:rPr lang="en-US" dirty="0" smtClean="0"/>
              <a:t>Students (or communication partners!) can practice using the targeted words in structured settings, but also see how the words are used in natural settings and conversation.</a:t>
            </a:r>
          </a:p>
          <a:p>
            <a:r>
              <a:rPr lang="en-US" dirty="0" smtClean="0"/>
              <a:t>We can use masking to highlight words during structured teaching times, while allowing access to the full vocabulary during other times.</a:t>
            </a:r>
          </a:p>
          <a:p>
            <a:r>
              <a:rPr lang="en-US" dirty="0" smtClean="0"/>
              <a:t>Allows students to focus on the little words – great for carryover (writing, reading, spelling)</a:t>
            </a:r>
          </a:p>
          <a:p>
            <a:r>
              <a:rPr lang="en-US" dirty="0" smtClean="0"/>
              <a:t>Students who learn in chunks can break down the chunks, find the individual words, and learn to use them in new ways</a:t>
            </a:r>
          </a:p>
          <a:p>
            <a:pPr lvl="1"/>
            <a:r>
              <a:rPr lang="en-US" dirty="0" smtClean="0"/>
              <a:t>Princess – “Do you have” automaticity vs. “do” “you” “have” non-automaticity  </a:t>
            </a:r>
            <a:endParaRPr lang="en-US" dirty="0"/>
          </a:p>
        </p:txBody>
      </p:sp>
      <p:pic>
        <p:nvPicPr>
          <p:cNvPr id="7170" name="Picture 2" descr="Image result for foc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53" y="218896"/>
            <a:ext cx="1937478" cy="14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I thought I could just jump in and focus on words</a:t>
            </a:r>
          </a:p>
          <a:p>
            <a:r>
              <a:rPr lang="en-US" dirty="0" smtClean="0"/>
              <a:t>PowerPoint books for illustrating </a:t>
            </a:r>
          </a:p>
          <a:p>
            <a:r>
              <a:rPr lang="en-US" dirty="0" smtClean="0"/>
              <a:t>Symbol-enhanced grids</a:t>
            </a:r>
          </a:p>
          <a:p>
            <a:r>
              <a:rPr lang="en-US" smtClean="0"/>
              <a:t>Rachel Langley’s </a:t>
            </a:r>
            <a:r>
              <a:rPr lang="en-US" dirty="0" smtClean="0"/>
              <a:t>calendars</a:t>
            </a:r>
          </a:p>
          <a:p>
            <a:r>
              <a:rPr lang="en-US" dirty="0" smtClean="0"/>
              <a:t>Ideas from </a:t>
            </a:r>
            <a:r>
              <a:rPr lang="en-US" dirty="0" err="1" smtClean="0"/>
              <a:t>PrAACticalAAC</a:t>
            </a:r>
            <a:endParaRPr lang="en-US" dirty="0" smtClean="0"/>
          </a:p>
          <a:p>
            <a:r>
              <a:rPr lang="en-US" dirty="0" smtClean="0"/>
              <a:t>But I didn’t feel like I was effective in really teaching the words.  Students didn’t appear to be generalizing beyond the activity of the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ABD3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words, but she can’t use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61" y="1914861"/>
            <a:ext cx="10515600" cy="5068926"/>
          </a:xfrm>
        </p:spPr>
        <p:txBody>
          <a:bodyPr/>
          <a:lstStyle/>
          <a:p>
            <a:r>
              <a:rPr lang="en-US" dirty="0" smtClean="0"/>
              <a:t>Inspired by a student (Princess) who was able to use her Vantage Light with me fairly effectively, but failed to carryover to classroom</a:t>
            </a:r>
          </a:p>
          <a:p>
            <a:r>
              <a:rPr lang="en-US" dirty="0" smtClean="0"/>
              <a:t>Princess was developing motor plans for chunks of words (Do you have, She is </a:t>
            </a:r>
            <a:r>
              <a:rPr lang="en-US" i="1" dirty="0" smtClean="0"/>
              <a:t>verb-</a:t>
            </a:r>
            <a:r>
              <a:rPr lang="en-US" dirty="0" err="1" smtClean="0"/>
              <a:t>ing</a:t>
            </a:r>
            <a:r>
              <a:rPr lang="en-US" dirty="0" smtClean="0"/>
              <a:t>, etc.), but wasn’t really processing individual words.</a:t>
            </a:r>
          </a:p>
          <a:p>
            <a:r>
              <a:rPr lang="en-US" dirty="0" smtClean="0"/>
              <a:t>Additionally, inclusion teacher was struggling to assess her ability to read primary (Fry) sight words.</a:t>
            </a:r>
          </a:p>
          <a:p>
            <a:endParaRPr lang="en-US" dirty="0"/>
          </a:p>
        </p:txBody>
      </p:sp>
      <p:pic>
        <p:nvPicPr>
          <p:cNvPr id="3074" name="Picture 2" descr="Image result for light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73" y="4962214"/>
            <a:ext cx="1361254" cy="14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11010</TotalTime>
  <Words>1089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Snap ITC</vt:lpstr>
      <vt:lpstr>Wingdings</vt:lpstr>
      <vt:lpstr>Office Theme</vt:lpstr>
      <vt:lpstr>Document</vt:lpstr>
      <vt:lpstr>A Year of Words in Action</vt:lpstr>
      <vt:lpstr>PowerPoint Presentation</vt:lpstr>
      <vt:lpstr>PowerPoint Presentation</vt:lpstr>
      <vt:lpstr>PowerPoint Presentation</vt:lpstr>
      <vt:lpstr>We have CORE Vocabulary, Now What?</vt:lpstr>
      <vt:lpstr>A Year of Words</vt:lpstr>
      <vt:lpstr>PowerPoint Presentation</vt:lpstr>
      <vt:lpstr>Implementation</vt:lpstr>
      <vt:lpstr>All the words, but she can’t use them</vt:lpstr>
      <vt:lpstr>PowerPoint Presentation</vt:lpstr>
      <vt:lpstr>PowerPoint Presentation</vt:lpstr>
      <vt:lpstr>PowerPoint Presentation</vt:lpstr>
      <vt:lpstr>PowerPoint Presentation</vt:lpstr>
      <vt:lpstr>Sample Lesson Plan</vt:lpstr>
      <vt:lpstr>PowerPoint Presentation</vt:lpstr>
      <vt:lpstr>PowerPoint Presentation</vt:lpstr>
      <vt:lpstr>Expanding the Idea</vt:lpstr>
      <vt:lpstr>PowerPoint Presentation</vt:lpstr>
      <vt:lpstr>Make and Take</vt:lpstr>
      <vt:lpstr>April Words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Year of Words in Action</dc:title>
  <dc:creator>Kimberly Hurley RBB</dc:creator>
  <cp:lastModifiedBy>Carole Zangari</cp:lastModifiedBy>
  <cp:revision>31</cp:revision>
  <cp:lastPrinted>2017-04-11T22:30:41Z</cp:lastPrinted>
  <dcterms:created xsi:type="dcterms:W3CDTF">2016-09-05T16:54:04Z</dcterms:created>
  <dcterms:modified xsi:type="dcterms:W3CDTF">2017-06-13T21:31:53Z</dcterms:modified>
</cp:coreProperties>
</file>