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4572000" cy="2743200"/>
  <p:notesSz cx="9313863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200" d="100"/>
          <a:sy n="200" d="100"/>
        </p:scale>
        <p:origin x="979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6007" cy="3436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701" y="0"/>
            <a:ext cx="4036007" cy="3436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E64B9-0D29-4B8E-B41C-B2E4D48F6E85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4340"/>
            <a:ext cx="4036007" cy="343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701" y="6514340"/>
            <a:ext cx="4036007" cy="343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BA01D-5B0F-4A26-984A-E898EA37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26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6007" cy="344091"/>
          </a:xfrm>
          <a:prstGeom prst="rect">
            <a:avLst/>
          </a:prstGeom>
        </p:spPr>
        <p:txBody>
          <a:bodyPr vert="horz" lIns="92398" tIns="46200" rIns="92398" bIns="462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5701" y="0"/>
            <a:ext cx="4036007" cy="344091"/>
          </a:xfrm>
          <a:prstGeom prst="rect">
            <a:avLst/>
          </a:prstGeom>
        </p:spPr>
        <p:txBody>
          <a:bodyPr vert="horz" lIns="92398" tIns="46200" rIns="92398" bIns="46200" rtlCol="0"/>
          <a:lstStyle>
            <a:lvl1pPr algn="r">
              <a:defRPr sz="1200"/>
            </a:lvl1pPr>
          </a:lstStyle>
          <a:p>
            <a:fld id="{694B12EB-E1CD-4518-A44B-296880DAD8CA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27325" y="857250"/>
            <a:ext cx="3859213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8" tIns="46200" rIns="92398" bIns="462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87" y="3300413"/>
            <a:ext cx="7451090" cy="2700338"/>
          </a:xfrm>
          <a:prstGeom prst="rect">
            <a:avLst/>
          </a:prstGeom>
        </p:spPr>
        <p:txBody>
          <a:bodyPr vert="horz" lIns="92398" tIns="46200" rIns="92398" bIns="4620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036007" cy="344090"/>
          </a:xfrm>
          <a:prstGeom prst="rect">
            <a:avLst/>
          </a:prstGeom>
        </p:spPr>
        <p:txBody>
          <a:bodyPr vert="horz" lIns="92398" tIns="46200" rIns="92398" bIns="462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5701" y="6513910"/>
            <a:ext cx="4036007" cy="344090"/>
          </a:xfrm>
          <a:prstGeom prst="rect">
            <a:avLst/>
          </a:prstGeom>
        </p:spPr>
        <p:txBody>
          <a:bodyPr vert="horz" lIns="92398" tIns="46200" rIns="92398" bIns="46200" rtlCol="0" anchor="b"/>
          <a:lstStyle>
            <a:lvl1pPr algn="r">
              <a:defRPr sz="1200"/>
            </a:lvl1pPr>
          </a:lstStyle>
          <a:p>
            <a:fld id="{FF87EDF3-E668-4A8C-9966-25FD797E5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448945"/>
            <a:ext cx="3429000" cy="955040"/>
          </a:xfrm>
        </p:spPr>
        <p:txBody>
          <a:bodyPr anchor="b"/>
          <a:lstStyle>
            <a:lvl1pPr algn="ctr">
              <a:defRPr sz="2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1440815"/>
            <a:ext cx="3429000" cy="662305"/>
          </a:xfrm>
        </p:spPr>
        <p:txBody>
          <a:bodyPr/>
          <a:lstStyle>
            <a:lvl1pPr marL="0" indent="0" algn="ctr">
              <a:buNone/>
              <a:defRPr sz="900"/>
            </a:lvl1pPr>
            <a:lvl2pPr marL="171450" indent="0" algn="ctr">
              <a:buNone/>
              <a:defRPr sz="750"/>
            </a:lvl2pPr>
            <a:lvl3pPr marL="342900" indent="0" algn="ctr">
              <a:buNone/>
              <a:defRPr sz="675"/>
            </a:lvl3pPr>
            <a:lvl4pPr marL="514350" indent="0" algn="ctr">
              <a:buNone/>
              <a:defRPr sz="600"/>
            </a:lvl4pPr>
            <a:lvl5pPr marL="685800" indent="0" algn="ctr">
              <a:buNone/>
              <a:defRPr sz="600"/>
            </a:lvl5pPr>
            <a:lvl6pPr marL="857250" indent="0" algn="ctr">
              <a:buNone/>
              <a:defRPr sz="600"/>
            </a:lvl6pPr>
            <a:lvl7pPr marL="1028700" indent="0" algn="ctr">
              <a:buNone/>
              <a:defRPr sz="600"/>
            </a:lvl7pPr>
            <a:lvl8pPr marL="1200150" indent="0" algn="ctr">
              <a:buNone/>
              <a:defRPr sz="600"/>
            </a:lvl8pPr>
            <a:lvl9pPr marL="1371600" indent="0" algn="ctr">
              <a:buNone/>
              <a:defRPr sz="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28E5-462E-4437-B064-A7D2A8450867}" type="datetime1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0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F4E74-A389-41C4-B4FA-BE5A4C5A1AA9}" type="datetime1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0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" y="146050"/>
            <a:ext cx="985838" cy="2324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46050"/>
            <a:ext cx="2900363" cy="232473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CBCB-4B52-44FE-A31B-57D8C56C5047}" type="datetime1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2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8EF3-086C-4BB6-AAAE-0D4676ED6497}" type="datetime1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9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683895"/>
            <a:ext cx="3943350" cy="1141095"/>
          </a:xfrm>
        </p:spPr>
        <p:txBody>
          <a:bodyPr anchor="b"/>
          <a:lstStyle>
            <a:lvl1pPr>
              <a:defRPr sz="2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1835785"/>
            <a:ext cx="3943350" cy="600075"/>
          </a:xfrm>
        </p:spPr>
        <p:txBody>
          <a:bodyPr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17145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2pPr>
            <a:lvl3pPr marL="34290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3pPr>
            <a:lvl4pPr marL="5143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68580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8572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02870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2001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37160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F69-B239-4BEB-AF26-2DE1F1ABD92F}" type="datetime1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1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730250"/>
            <a:ext cx="1943100" cy="174053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730250"/>
            <a:ext cx="1943100" cy="174053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7760-9431-48DB-98A8-AC980727CB7B}" type="datetime1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5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46050"/>
            <a:ext cx="3943350" cy="530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672465"/>
            <a:ext cx="1934170" cy="32956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450" indent="0">
              <a:buNone/>
              <a:defRPr sz="750" b="1"/>
            </a:lvl2pPr>
            <a:lvl3pPr marL="342900" indent="0">
              <a:buNone/>
              <a:defRPr sz="675" b="1"/>
            </a:lvl3pPr>
            <a:lvl4pPr marL="514350" indent="0">
              <a:buNone/>
              <a:defRPr sz="600" b="1"/>
            </a:lvl4pPr>
            <a:lvl5pPr marL="685800" indent="0">
              <a:buNone/>
              <a:defRPr sz="600" b="1"/>
            </a:lvl5pPr>
            <a:lvl6pPr marL="857250" indent="0">
              <a:buNone/>
              <a:defRPr sz="600" b="1"/>
            </a:lvl6pPr>
            <a:lvl7pPr marL="1028700" indent="0">
              <a:buNone/>
              <a:defRPr sz="600" b="1"/>
            </a:lvl7pPr>
            <a:lvl8pPr marL="1200150" indent="0">
              <a:buNone/>
              <a:defRPr sz="600" b="1"/>
            </a:lvl8pPr>
            <a:lvl9pPr marL="1371600" indent="0">
              <a:buNone/>
              <a:defRPr sz="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1002030"/>
            <a:ext cx="1934170" cy="147383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672465"/>
            <a:ext cx="1943696" cy="32956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450" indent="0">
              <a:buNone/>
              <a:defRPr sz="750" b="1"/>
            </a:lvl2pPr>
            <a:lvl3pPr marL="342900" indent="0">
              <a:buNone/>
              <a:defRPr sz="675" b="1"/>
            </a:lvl3pPr>
            <a:lvl4pPr marL="514350" indent="0">
              <a:buNone/>
              <a:defRPr sz="600" b="1"/>
            </a:lvl4pPr>
            <a:lvl5pPr marL="685800" indent="0">
              <a:buNone/>
              <a:defRPr sz="600" b="1"/>
            </a:lvl5pPr>
            <a:lvl6pPr marL="857250" indent="0">
              <a:buNone/>
              <a:defRPr sz="600" b="1"/>
            </a:lvl6pPr>
            <a:lvl7pPr marL="1028700" indent="0">
              <a:buNone/>
              <a:defRPr sz="600" b="1"/>
            </a:lvl7pPr>
            <a:lvl8pPr marL="1200150" indent="0">
              <a:buNone/>
              <a:defRPr sz="600" b="1"/>
            </a:lvl8pPr>
            <a:lvl9pPr marL="1371600" indent="0">
              <a:buNone/>
              <a:defRPr sz="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1002030"/>
            <a:ext cx="1943696" cy="147383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3DA1-33AD-499B-B011-133587B4517B}" type="datetime1">
              <a:rPr lang="en-US" smtClean="0"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4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41D1-D074-4D41-BD59-EB83BD6793FD}" type="datetime1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8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584A-37DE-4138-80C1-AFF60ABE3784}" type="datetime1">
              <a:rPr lang="en-US" smtClean="0"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5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82880"/>
            <a:ext cx="1474589" cy="640080"/>
          </a:xfrm>
        </p:spPr>
        <p:txBody>
          <a:bodyPr anchor="b"/>
          <a:lstStyle>
            <a:lvl1pPr>
              <a:defRPr sz="1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394970"/>
            <a:ext cx="2314575" cy="19494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822960"/>
            <a:ext cx="1474589" cy="1524635"/>
          </a:xfrm>
        </p:spPr>
        <p:txBody>
          <a:bodyPr/>
          <a:lstStyle>
            <a:lvl1pPr marL="0" indent="0">
              <a:buNone/>
              <a:defRPr sz="600"/>
            </a:lvl1pPr>
            <a:lvl2pPr marL="171450" indent="0">
              <a:buNone/>
              <a:defRPr sz="525"/>
            </a:lvl2pPr>
            <a:lvl3pPr marL="342900" indent="0">
              <a:buNone/>
              <a:defRPr sz="450"/>
            </a:lvl3pPr>
            <a:lvl4pPr marL="514350" indent="0">
              <a:buNone/>
              <a:defRPr sz="375"/>
            </a:lvl4pPr>
            <a:lvl5pPr marL="685800" indent="0">
              <a:buNone/>
              <a:defRPr sz="375"/>
            </a:lvl5pPr>
            <a:lvl6pPr marL="857250" indent="0">
              <a:buNone/>
              <a:defRPr sz="375"/>
            </a:lvl6pPr>
            <a:lvl7pPr marL="1028700" indent="0">
              <a:buNone/>
              <a:defRPr sz="375"/>
            </a:lvl7pPr>
            <a:lvl8pPr marL="1200150" indent="0">
              <a:buNone/>
              <a:defRPr sz="375"/>
            </a:lvl8pPr>
            <a:lvl9pPr marL="1371600" indent="0">
              <a:buNone/>
              <a:defRPr sz="3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B5C2-F906-4C5D-BF52-5918457DAE9C}" type="datetime1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82880"/>
            <a:ext cx="1474589" cy="640080"/>
          </a:xfrm>
        </p:spPr>
        <p:txBody>
          <a:bodyPr anchor="b"/>
          <a:lstStyle>
            <a:lvl1pPr>
              <a:defRPr sz="1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394970"/>
            <a:ext cx="2314575" cy="1949450"/>
          </a:xfrm>
        </p:spPr>
        <p:txBody>
          <a:bodyPr anchor="t"/>
          <a:lstStyle>
            <a:lvl1pPr marL="0" indent="0">
              <a:buNone/>
              <a:defRPr sz="1200"/>
            </a:lvl1pPr>
            <a:lvl2pPr marL="171450" indent="0">
              <a:buNone/>
              <a:defRPr sz="1050"/>
            </a:lvl2pPr>
            <a:lvl3pPr marL="342900" indent="0">
              <a:buNone/>
              <a:defRPr sz="900"/>
            </a:lvl3pPr>
            <a:lvl4pPr marL="514350" indent="0">
              <a:buNone/>
              <a:defRPr sz="750"/>
            </a:lvl4pPr>
            <a:lvl5pPr marL="685800" indent="0">
              <a:buNone/>
              <a:defRPr sz="750"/>
            </a:lvl5pPr>
            <a:lvl6pPr marL="857250" indent="0">
              <a:buNone/>
              <a:defRPr sz="750"/>
            </a:lvl6pPr>
            <a:lvl7pPr marL="1028700" indent="0">
              <a:buNone/>
              <a:defRPr sz="750"/>
            </a:lvl7pPr>
            <a:lvl8pPr marL="1200150" indent="0">
              <a:buNone/>
              <a:defRPr sz="750"/>
            </a:lvl8pPr>
            <a:lvl9pPr marL="1371600" indent="0">
              <a:buNone/>
              <a:defRPr sz="7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822960"/>
            <a:ext cx="1474589" cy="1524635"/>
          </a:xfrm>
        </p:spPr>
        <p:txBody>
          <a:bodyPr/>
          <a:lstStyle>
            <a:lvl1pPr marL="0" indent="0">
              <a:buNone/>
              <a:defRPr sz="600"/>
            </a:lvl1pPr>
            <a:lvl2pPr marL="171450" indent="0">
              <a:buNone/>
              <a:defRPr sz="525"/>
            </a:lvl2pPr>
            <a:lvl3pPr marL="342900" indent="0">
              <a:buNone/>
              <a:defRPr sz="450"/>
            </a:lvl3pPr>
            <a:lvl4pPr marL="514350" indent="0">
              <a:buNone/>
              <a:defRPr sz="375"/>
            </a:lvl4pPr>
            <a:lvl5pPr marL="685800" indent="0">
              <a:buNone/>
              <a:defRPr sz="375"/>
            </a:lvl5pPr>
            <a:lvl6pPr marL="857250" indent="0">
              <a:buNone/>
              <a:defRPr sz="375"/>
            </a:lvl6pPr>
            <a:lvl7pPr marL="1028700" indent="0">
              <a:buNone/>
              <a:defRPr sz="375"/>
            </a:lvl7pPr>
            <a:lvl8pPr marL="1200150" indent="0">
              <a:buNone/>
              <a:defRPr sz="375"/>
            </a:lvl8pPr>
            <a:lvl9pPr marL="1371600" indent="0">
              <a:buNone/>
              <a:defRPr sz="3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0EE-FD44-4288-85BF-2CEF212D869A}" type="datetime1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0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146050"/>
            <a:ext cx="3943350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730250"/>
            <a:ext cx="3943350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2542540"/>
            <a:ext cx="102870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4BE97-BECC-4C1B-8F11-9042DF3A10A6}" type="datetime1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2542540"/>
            <a:ext cx="154305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www.PrAACticalAAC.org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2542540"/>
            <a:ext cx="102870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9B435-363B-4091-A2CF-4718E798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7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342900" rtl="0" eaLnBrk="1" latinLnBrk="0" hangingPunct="1">
        <a:lnSpc>
          <a:spcPct val="90000"/>
        </a:lnSpc>
        <a:spcBef>
          <a:spcPct val="0"/>
        </a:spcBef>
        <a:buNone/>
        <a:defRPr sz="16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725" indent="-85725" algn="l" defTabSz="3429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3pPr>
      <a:lvl4pPr marL="6000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9429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858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4573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330" y="269494"/>
            <a:ext cx="1322070" cy="1452626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AAC </a:t>
            </a:r>
            <a:r>
              <a:rPr lang="en-US" sz="4800" dirty="0" smtClean="0"/>
              <a:t>Tag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790" y="1722120"/>
            <a:ext cx="4114800" cy="910589"/>
          </a:xfrm>
        </p:spPr>
        <p:txBody>
          <a:bodyPr>
            <a:noAutofit/>
          </a:bodyPr>
          <a:lstStyle/>
          <a:p>
            <a:pPr algn="l"/>
            <a:r>
              <a:rPr lang="en-US" sz="1050" dirty="0" smtClean="0"/>
              <a:t>Laminate </a:t>
            </a:r>
            <a:r>
              <a:rPr lang="en-US" sz="1050" dirty="0" smtClean="0"/>
              <a:t>&amp; attach to an AAC </a:t>
            </a:r>
            <a:r>
              <a:rPr lang="en-US" sz="1050" dirty="0" smtClean="0"/>
              <a:t>device</a:t>
            </a:r>
          </a:p>
          <a:p>
            <a:pPr algn="l"/>
            <a:r>
              <a:rPr lang="en-US" sz="1050" dirty="0" smtClean="0"/>
              <a:t>To print multiple copies of the tag, print handouts (4 per page) rather than full slides. </a:t>
            </a:r>
          </a:p>
          <a:p>
            <a:pPr algn="l"/>
            <a:r>
              <a:rPr lang="en-US" sz="1050" dirty="0" smtClean="0"/>
              <a:t>Set the paper to portrait mode for smaller tags and landscape mode for  larger tags.</a:t>
            </a:r>
            <a:endParaRPr lang="en-US" sz="10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701" y="227732"/>
            <a:ext cx="2508889" cy="149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90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" y="49531"/>
            <a:ext cx="4469130" cy="46482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800" dirty="0" smtClean="0"/>
              <a:t>This is ___________’s communication device.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" y="548640"/>
            <a:ext cx="4469130" cy="214503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" u="sng" spc="100" dirty="0" smtClean="0"/>
          </a:p>
          <a:p>
            <a:pPr marL="0" indent="0" algn="ctr">
              <a:buNone/>
            </a:pPr>
            <a:r>
              <a:rPr lang="en-US" sz="1400" u="sng" spc="100" dirty="0" smtClean="0"/>
              <a:t>Things </a:t>
            </a:r>
            <a:r>
              <a:rPr lang="en-US" sz="1400" u="sng" spc="100" dirty="0"/>
              <a:t>to Know About My Communication </a:t>
            </a:r>
            <a:r>
              <a:rPr lang="en-US" sz="1400" u="sng" spc="100" dirty="0" smtClean="0"/>
              <a:t>Device</a:t>
            </a:r>
          </a:p>
          <a:p>
            <a:pPr marL="0" indent="0" algn="ctr">
              <a:buNone/>
            </a:pPr>
            <a:endParaRPr lang="en-US" sz="100" u="sng" spc="100" dirty="0" smtClean="0"/>
          </a:p>
          <a:p>
            <a:r>
              <a:rPr lang="en-US" dirty="0" smtClean="0"/>
              <a:t>It should </a:t>
            </a:r>
            <a:r>
              <a:rPr lang="en-US" i="1" dirty="0" smtClean="0"/>
              <a:t>always</a:t>
            </a:r>
            <a:r>
              <a:rPr lang="en-US" dirty="0" smtClean="0"/>
              <a:t> be near me.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Please remind me to take it when I move around or leave the room.</a:t>
            </a:r>
          </a:p>
          <a:p>
            <a:r>
              <a:rPr lang="en-US" dirty="0" smtClean="0"/>
              <a:t>Turning it off or muting the volume is never okay.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r>
              <a:rPr lang="en-US" dirty="0" smtClean="0"/>
              <a:t>I’m still learning to use it. You can help me by: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Using it yourself whenever you speak to 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Giving me extra time.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 Wait at least ____ seconds before helping me.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Don’t put me on the spot! Too many questions &amp; commands </a:t>
            </a:r>
            <a:r>
              <a:rPr lang="en-US" u="sng" dirty="0" smtClean="0"/>
              <a:t>interfere with learning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Valuing of ALL the ways in which I communicate.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Accepting my message. </a:t>
            </a:r>
            <a:r>
              <a:rPr lang="en-US" dirty="0" smtClean="0"/>
              <a:t>Don’t </a:t>
            </a:r>
            <a:r>
              <a:rPr lang="en-US" dirty="0" smtClean="0"/>
              <a:t>make me repeat myself.</a:t>
            </a:r>
          </a:p>
          <a:p>
            <a:r>
              <a:rPr lang="en-US" dirty="0" smtClean="0"/>
              <a:t>If you need help learning to use it, that’s okay. Contact _________________.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11605" y="2570479"/>
            <a:ext cx="1543050" cy="146050"/>
          </a:xfrm>
        </p:spPr>
        <p:txBody>
          <a:bodyPr/>
          <a:lstStyle/>
          <a:p>
            <a:r>
              <a:rPr lang="en-US" dirty="0" smtClean="0"/>
              <a:t>www.PrAACticalAAC.org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9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" y="49531"/>
            <a:ext cx="4469130" cy="46482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800" dirty="0" smtClean="0"/>
              <a:t>This is ___________’s communication device.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" y="548640"/>
            <a:ext cx="4469130" cy="214503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" u="sng" spc="100" dirty="0" smtClean="0"/>
          </a:p>
          <a:p>
            <a:pPr marL="0" indent="0" algn="ctr">
              <a:buNone/>
            </a:pPr>
            <a:r>
              <a:rPr lang="en-US" sz="1400" u="sng" spc="100" dirty="0" smtClean="0"/>
              <a:t>Things </a:t>
            </a:r>
            <a:r>
              <a:rPr lang="en-US" sz="1400" u="sng" spc="100" dirty="0"/>
              <a:t>to Know About My Communication </a:t>
            </a:r>
            <a:r>
              <a:rPr lang="en-US" sz="1400" u="sng" spc="100" dirty="0" smtClean="0"/>
              <a:t>Device</a:t>
            </a:r>
          </a:p>
          <a:p>
            <a:pPr marL="0" indent="0" algn="ctr">
              <a:buNone/>
            </a:pPr>
            <a:endParaRPr lang="en-US" sz="100" u="sng" spc="100" dirty="0" smtClean="0"/>
          </a:p>
          <a:p>
            <a:r>
              <a:rPr lang="en-US" dirty="0" smtClean="0"/>
              <a:t>It should </a:t>
            </a:r>
            <a:r>
              <a:rPr lang="en-US" i="1" dirty="0" smtClean="0"/>
              <a:t>always</a:t>
            </a:r>
            <a:r>
              <a:rPr lang="en-US" dirty="0" smtClean="0"/>
              <a:t> be near me.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Please remind me to take it when I move around or leave the room.</a:t>
            </a:r>
          </a:p>
          <a:p>
            <a:r>
              <a:rPr lang="en-US" dirty="0" smtClean="0"/>
              <a:t>Turning it off or muting the volume is never okay.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r>
              <a:rPr lang="en-US" dirty="0" smtClean="0"/>
              <a:t>I’m still learning to use it. You can help me by: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Using it yourself whenever you speak to 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Giving me extra time.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 Wait at least ____ seconds before helping me.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Don’t put me on the spot! Too many questions &amp; commands </a:t>
            </a:r>
            <a:r>
              <a:rPr lang="en-US" u="sng" dirty="0" smtClean="0"/>
              <a:t>interfere with learning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Valuing of ALL the ways in which I communicate.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Accepting my </a:t>
            </a:r>
            <a:r>
              <a:rPr lang="en-US" smtClean="0"/>
              <a:t>message. </a:t>
            </a:r>
            <a:r>
              <a:rPr lang="en-US" smtClean="0"/>
              <a:t>Don’t </a:t>
            </a:r>
            <a:r>
              <a:rPr lang="en-US" dirty="0" smtClean="0"/>
              <a:t>make me repeat myself.</a:t>
            </a:r>
          </a:p>
          <a:p>
            <a:r>
              <a:rPr lang="en-US" dirty="0" smtClean="0"/>
              <a:t>If you need help learning to use it, that’s okay. Contact _________________.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11605" y="2570479"/>
            <a:ext cx="1543050" cy="146050"/>
          </a:xfrm>
        </p:spPr>
        <p:txBody>
          <a:bodyPr/>
          <a:lstStyle/>
          <a:p>
            <a:r>
              <a:rPr lang="en-US" dirty="0" smtClean="0"/>
              <a:t>www.PrAACticalAAC.org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6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" y="49531"/>
            <a:ext cx="4469130" cy="46482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800" dirty="0" smtClean="0"/>
              <a:t>This is ___________’s communication device.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" y="548640"/>
            <a:ext cx="4469130" cy="214503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" u="sng" spc="100" dirty="0" smtClean="0"/>
          </a:p>
          <a:p>
            <a:pPr marL="0" indent="0" algn="ctr">
              <a:buNone/>
            </a:pPr>
            <a:r>
              <a:rPr lang="en-US" sz="1400" u="sng" spc="100" dirty="0" smtClean="0"/>
              <a:t>Things </a:t>
            </a:r>
            <a:r>
              <a:rPr lang="en-US" sz="1400" u="sng" spc="100" dirty="0"/>
              <a:t>to Know About My Communication </a:t>
            </a:r>
            <a:r>
              <a:rPr lang="en-US" sz="1400" u="sng" spc="100" dirty="0" smtClean="0"/>
              <a:t>Device</a:t>
            </a:r>
          </a:p>
          <a:p>
            <a:pPr marL="0" indent="0" algn="ctr">
              <a:buNone/>
            </a:pPr>
            <a:endParaRPr lang="en-US" sz="100" u="sng" spc="100" dirty="0" smtClean="0"/>
          </a:p>
          <a:p>
            <a:r>
              <a:rPr lang="en-US" dirty="0" smtClean="0"/>
              <a:t>It should </a:t>
            </a:r>
            <a:r>
              <a:rPr lang="en-US" i="1" dirty="0" smtClean="0"/>
              <a:t>always</a:t>
            </a:r>
            <a:r>
              <a:rPr lang="en-US" dirty="0" smtClean="0"/>
              <a:t> be near me.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Please remind me to take it when I move around or leave the room.</a:t>
            </a:r>
          </a:p>
          <a:p>
            <a:r>
              <a:rPr lang="en-US" dirty="0" smtClean="0"/>
              <a:t>Turning it off or muting the volume is never okay.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r>
              <a:rPr lang="en-US" dirty="0" smtClean="0"/>
              <a:t>I’m still learning to use it. You can help me by: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Using it yourself whenever you speak to 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Giving me extra time.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 Wait at least ____ seconds before helping me.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Don’t put me on the spot! Too many questions &amp; commands </a:t>
            </a:r>
            <a:r>
              <a:rPr lang="en-US" u="sng" dirty="0" smtClean="0"/>
              <a:t>interfere with learning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Valuing of ALL the ways in which I communicate.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Accepting my </a:t>
            </a:r>
            <a:r>
              <a:rPr lang="en-US" smtClean="0"/>
              <a:t>message. </a:t>
            </a:r>
            <a:r>
              <a:rPr lang="en-US" smtClean="0"/>
              <a:t>Don’t </a:t>
            </a:r>
            <a:r>
              <a:rPr lang="en-US" dirty="0" smtClean="0"/>
              <a:t>make me repeat myself.</a:t>
            </a:r>
          </a:p>
          <a:p>
            <a:r>
              <a:rPr lang="en-US" dirty="0" smtClean="0"/>
              <a:t>If you need help learning to use it, that’s okay. Contact _________________.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11605" y="2570479"/>
            <a:ext cx="1543050" cy="146050"/>
          </a:xfrm>
        </p:spPr>
        <p:txBody>
          <a:bodyPr/>
          <a:lstStyle/>
          <a:p>
            <a:r>
              <a:rPr lang="en-US" dirty="0" smtClean="0"/>
              <a:t>www.PrAACticalAAC.org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77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" y="49531"/>
            <a:ext cx="4469130" cy="46482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800" dirty="0" smtClean="0"/>
              <a:t>This is ___________’s communication device.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" y="548640"/>
            <a:ext cx="4469130" cy="214503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" u="sng" spc="100" dirty="0" smtClean="0"/>
          </a:p>
          <a:p>
            <a:pPr marL="0" indent="0" algn="ctr">
              <a:buNone/>
            </a:pPr>
            <a:r>
              <a:rPr lang="en-US" sz="1400" u="sng" spc="100" dirty="0" smtClean="0"/>
              <a:t>Things </a:t>
            </a:r>
            <a:r>
              <a:rPr lang="en-US" sz="1400" u="sng" spc="100" dirty="0"/>
              <a:t>to Know About My Communication </a:t>
            </a:r>
            <a:r>
              <a:rPr lang="en-US" sz="1400" u="sng" spc="100" dirty="0" smtClean="0"/>
              <a:t>Device</a:t>
            </a:r>
          </a:p>
          <a:p>
            <a:pPr marL="0" indent="0" algn="ctr">
              <a:buNone/>
            </a:pPr>
            <a:endParaRPr lang="en-US" sz="100" u="sng" spc="100" dirty="0" smtClean="0"/>
          </a:p>
          <a:p>
            <a:r>
              <a:rPr lang="en-US" dirty="0" smtClean="0"/>
              <a:t>It should </a:t>
            </a:r>
            <a:r>
              <a:rPr lang="en-US" i="1" dirty="0" smtClean="0"/>
              <a:t>always</a:t>
            </a:r>
            <a:r>
              <a:rPr lang="en-US" dirty="0" smtClean="0"/>
              <a:t> be near me.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Please remind me to take it when I move around or leave the room.</a:t>
            </a:r>
          </a:p>
          <a:p>
            <a:r>
              <a:rPr lang="en-US" dirty="0" smtClean="0"/>
              <a:t>Turning it off or muting the volume is never okay.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</a:t>
            </a:r>
          </a:p>
          <a:p>
            <a:r>
              <a:rPr lang="en-US" dirty="0" smtClean="0"/>
              <a:t>I’m still learning to use it. You can help me by: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Using it yourself whenever you speak to 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/>
              <a:t>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Giving me extra time.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It’s in my IEP</a:t>
            </a:r>
            <a:r>
              <a:rPr lang="en-US" dirty="0" smtClean="0"/>
              <a:t>.) Wait at least ____ seconds before helping me.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Don’t put me on the spot! Too many questions &amp; commands </a:t>
            </a:r>
            <a:r>
              <a:rPr lang="en-US" u="sng" dirty="0" smtClean="0"/>
              <a:t>interfere with learning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Valuing of ALL the ways in which I communicate.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Accepting my </a:t>
            </a:r>
            <a:r>
              <a:rPr lang="en-US" smtClean="0"/>
              <a:t>message. </a:t>
            </a:r>
            <a:r>
              <a:rPr lang="en-US" smtClean="0"/>
              <a:t>Don’t </a:t>
            </a:r>
            <a:r>
              <a:rPr lang="en-US" dirty="0" smtClean="0"/>
              <a:t>make me repeat myself.</a:t>
            </a:r>
          </a:p>
          <a:p>
            <a:r>
              <a:rPr lang="en-US" dirty="0" smtClean="0"/>
              <a:t>If you need help learning to use it, that’s okay. Contact _________________.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11605" y="2570479"/>
            <a:ext cx="1543050" cy="146050"/>
          </a:xfrm>
        </p:spPr>
        <p:txBody>
          <a:bodyPr/>
          <a:lstStyle/>
          <a:p>
            <a:r>
              <a:rPr lang="en-US" dirty="0" smtClean="0"/>
              <a:t>www.PrAACticalAAC.org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2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697</Words>
  <Application>Microsoft Office PowerPoint</Application>
  <PresentationFormat>Custom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AAC Tag</vt:lpstr>
      <vt:lpstr>This is ___________’s communication device. </vt:lpstr>
      <vt:lpstr>This is ___________’s communication device. </vt:lpstr>
      <vt:lpstr>This is ___________’s communication device. </vt:lpstr>
      <vt:lpstr>This is ___________’s communication device.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AAC Tags</dc:title>
  <dc:creator>Carole Zangari</dc:creator>
  <cp:lastModifiedBy>Carole Zangari</cp:lastModifiedBy>
  <cp:revision>13</cp:revision>
  <cp:lastPrinted>2018-05-24T23:11:37Z</cp:lastPrinted>
  <dcterms:created xsi:type="dcterms:W3CDTF">2017-08-19T12:03:58Z</dcterms:created>
  <dcterms:modified xsi:type="dcterms:W3CDTF">2018-05-24T23:27:24Z</dcterms:modified>
</cp:coreProperties>
</file>