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6" r:id="rId2"/>
    <p:sldId id="257" r:id="rId3"/>
    <p:sldId id="288" r:id="rId4"/>
    <p:sldId id="297" r:id="rId5"/>
    <p:sldId id="295" r:id="rId6"/>
    <p:sldId id="298" r:id="rId7"/>
    <p:sldId id="296" r:id="rId8"/>
    <p:sldId id="299" r:id="rId9"/>
    <p:sldId id="289" r:id="rId10"/>
    <p:sldId id="290" r:id="rId11"/>
    <p:sldId id="300" r:id="rId12"/>
    <p:sldId id="291" r:id="rId13"/>
    <p:sldId id="292" r:id="rId14"/>
    <p:sldId id="293" r:id="rId15"/>
    <p:sldId id="294"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72" y="-37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8ECDF87-1B35-4983-B927-D0D1715AAB17}" type="datetimeFigureOut">
              <a:rPr lang="en-US"/>
              <a:pPr>
                <a:defRPr/>
              </a:pPr>
              <a:t>11/4/2013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D491D21-0152-4C54-8040-4D92796A7369}" type="slidenum">
              <a:rPr lang="en-US"/>
              <a:pPr>
                <a:defRPr/>
              </a:pPr>
              <a:t>‹#›</a:t>
            </a:fld>
            <a:endParaRPr lang="en-US"/>
          </a:p>
        </p:txBody>
      </p:sp>
    </p:spTree>
    <p:extLst>
      <p:ext uri="{BB962C8B-B14F-4D97-AF65-F5344CB8AC3E}">
        <p14:creationId xmlns:p14="http://schemas.microsoft.com/office/powerpoint/2010/main" val="30828449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A79660A-06EB-4575-866A-4BBC3CA1A817}" type="datetime1">
              <a:rPr lang="en-US"/>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7F3808E2-C5C9-4A4E-858E-E6C6B3434AB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EF97B3-4016-4175-BBE3-52CF09CA1583}" type="datetime1">
              <a:rPr lang="en-US"/>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3A302ED3-21BF-457B-AA28-04DDE2C521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CF21AF-4D9F-431A-A6B7-C3B751EE568E}" type="datetime1">
              <a:rPr lang="en-US"/>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10053F28-8673-476D-9B83-CD1C7D2BF7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AD57F-267C-4E7D-BBF0-D536700EF194}" type="datetime1">
              <a:rPr lang="en-US"/>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966CAE23-EFE7-467E-AE35-8D338CD2EB8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B321FAB-A451-4A46-8881-E8882A3BCCD0}" type="datetime1">
              <a:rPr lang="en-US"/>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0055F23F-C027-4BA5-BD73-E79AC1196E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F0E4A34-0CC2-45C1-B20C-B0E3DC9B8081}" type="datetime1">
              <a:rPr lang="en-US"/>
              <a:pPr>
                <a:defRPr/>
              </a:pPr>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888F0829-14F6-4927-869E-C7667BD93F4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5AE705A-A8D7-41FF-9550-D92AEC9A78CF}" type="datetime1">
              <a:rPr lang="en-US"/>
              <a:pPr>
                <a:defRPr/>
              </a:pPr>
              <a:t>11/4/2013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www.PrAACticalAAC.org</a:t>
            </a:r>
          </a:p>
        </p:txBody>
      </p:sp>
      <p:sp>
        <p:nvSpPr>
          <p:cNvPr id="9" name="Slide Number Placeholder 5"/>
          <p:cNvSpPr>
            <a:spLocks noGrp="1"/>
          </p:cNvSpPr>
          <p:nvPr>
            <p:ph type="sldNum" sz="quarter" idx="12"/>
          </p:nvPr>
        </p:nvSpPr>
        <p:spPr/>
        <p:txBody>
          <a:bodyPr/>
          <a:lstStyle>
            <a:lvl1pPr>
              <a:defRPr/>
            </a:lvl1pPr>
          </a:lstStyle>
          <a:p>
            <a:pPr>
              <a:defRPr/>
            </a:pPr>
            <a:fld id="{98A859EC-2DC9-46E4-B258-924FB3A677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175FFD-6A24-4D77-8826-F0A1F712035A}" type="datetime1">
              <a:rPr lang="en-US"/>
              <a:pPr>
                <a:defRPr/>
              </a:pPr>
              <a:t>11/4/2013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www.PrAACticalAAC.org</a:t>
            </a:r>
          </a:p>
        </p:txBody>
      </p:sp>
      <p:sp>
        <p:nvSpPr>
          <p:cNvPr id="5" name="Slide Number Placeholder 5"/>
          <p:cNvSpPr>
            <a:spLocks noGrp="1"/>
          </p:cNvSpPr>
          <p:nvPr>
            <p:ph type="sldNum" sz="quarter" idx="12"/>
          </p:nvPr>
        </p:nvSpPr>
        <p:spPr/>
        <p:txBody>
          <a:bodyPr/>
          <a:lstStyle>
            <a:lvl1pPr>
              <a:defRPr/>
            </a:lvl1pPr>
          </a:lstStyle>
          <a:p>
            <a:pPr>
              <a:defRPr/>
            </a:pPr>
            <a:fld id="{C7D7D6D8-E28F-4034-8DAE-40194D1BB8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7E9441C-964A-4C45-A0E1-439DEE5FC638}" type="datetime1">
              <a:rPr lang="en-US"/>
              <a:pPr>
                <a:defRPr/>
              </a:pPr>
              <a:t>11/4/2013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www.PrAACticalAAC.org</a:t>
            </a:r>
          </a:p>
        </p:txBody>
      </p:sp>
      <p:sp>
        <p:nvSpPr>
          <p:cNvPr id="4" name="Slide Number Placeholder 5"/>
          <p:cNvSpPr>
            <a:spLocks noGrp="1"/>
          </p:cNvSpPr>
          <p:nvPr>
            <p:ph type="sldNum" sz="quarter" idx="12"/>
          </p:nvPr>
        </p:nvSpPr>
        <p:spPr/>
        <p:txBody>
          <a:bodyPr/>
          <a:lstStyle>
            <a:lvl1pPr>
              <a:defRPr/>
            </a:lvl1pPr>
          </a:lstStyle>
          <a:p>
            <a:pPr>
              <a:defRPr/>
            </a:pPr>
            <a:fld id="{828A8855-A73D-47BE-9A1F-452AC7F0202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C07134-7D8B-4A10-9D25-8516F10385C2}" type="datetime1">
              <a:rPr lang="en-US"/>
              <a:pPr>
                <a:defRPr/>
              </a:pPr>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547B2947-9975-4190-8965-69B63F41095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5E25B2-3360-428B-8D30-5E257D574FFC}" type="datetime1">
              <a:rPr lang="en-US"/>
              <a:pPr>
                <a:defRPr/>
              </a:pPr>
              <a:t>11/4/2013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01F004E8-4A17-44CB-B913-BAD159C0C78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CF467F-2413-4DE8-938F-42785D5FADE0}" type="datetime1">
              <a:rPr lang="en-US"/>
              <a:pPr>
                <a:defRPr/>
              </a:pPr>
              <a:t>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www.PrAACticalAAC.org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8DE3BE4-FB59-4C1A-96F6-F1CBDEA610B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ctrTitle"/>
          </p:nvPr>
        </p:nvSpPr>
        <p:spPr>
          <a:xfrm>
            <a:off x="685800" y="1600201"/>
            <a:ext cx="7772400" cy="2000250"/>
          </a:xfrm>
        </p:spPr>
        <p:txBody>
          <a:bodyPr>
            <a:noAutofit/>
          </a:bodyPr>
          <a:lstStyle/>
          <a:p>
            <a:r>
              <a:rPr lang="en-US" sz="5400" b="1" dirty="0" smtClean="0">
                <a:latin typeface="MTF Jotted" pitchFamily="2" charset="0"/>
              </a:rPr>
              <a:t>Letter fun</a:t>
            </a:r>
            <a:endParaRPr lang="en-US" sz="5400" dirty="0">
              <a:latin typeface="MTF Jotted" pitchFamily="2" charset="0"/>
            </a:endParaRPr>
          </a:p>
        </p:txBody>
      </p:sp>
      <p:sp>
        <p:nvSpPr>
          <p:cNvPr id="3" name="Subtitle 2"/>
          <p:cNvSpPr>
            <a:spLocks noGrp="1"/>
          </p:cNvSpPr>
          <p:nvPr>
            <p:ph type="subTitle" idx="1"/>
          </p:nvPr>
        </p:nvSpPr>
        <p:spPr>
          <a:xfrm>
            <a:off x="2133600" y="3886200"/>
            <a:ext cx="5638800" cy="2133600"/>
          </a:xfrm>
        </p:spPr>
        <p:txBody>
          <a:bodyPr>
            <a:normAutofit/>
          </a:bodyPr>
          <a:lstStyle/>
          <a:p>
            <a:endParaRPr lang="en-US" dirty="0" smtClean="0"/>
          </a:p>
          <a:p>
            <a:r>
              <a:rPr lang="en-US" sz="3600" dirty="0" smtClean="0">
                <a:solidFill>
                  <a:srgbClr val="080808"/>
                </a:solidFill>
                <a:latin typeface="Century Gothic" pitchFamily="34" charset="0"/>
              </a:rPr>
              <a:t>A template for you by</a:t>
            </a:r>
          </a:p>
          <a:p>
            <a:r>
              <a:rPr lang="en-US" sz="3600" dirty="0" smtClean="0">
                <a:solidFill>
                  <a:srgbClr val="080808"/>
                </a:solidFill>
                <a:latin typeface="Century Gothic" pitchFamily="34" charset="0"/>
              </a:rPr>
              <a:t> PrAACtical AAC</a:t>
            </a:r>
            <a:endParaRPr lang="en-US" sz="36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6" name="Picture 5" descr="CG_Tree 2. small.png"/>
          <p:cNvPicPr>
            <a:picLocks noChangeAspect="1"/>
          </p:cNvPicPr>
          <p:nvPr/>
        </p:nvPicPr>
        <p:blipFill>
          <a:blip r:embed="rId3" cstate="print"/>
          <a:stretch>
            <a:fillRect/>
          </a:stretch>
        </p:blipFill>
        <p:spPr>
          <a:xfrm>
            <a:off x="685800" y="3733800"/>
            <a:ext cx="1800953" cy="2382213"/>
          </a:xfrm>
          <a:prstGeom prst="rect">
            <a:avLst/>
          </a:prstGeom>
        </p:spPr>
      </p:pic>
      <p:pic>
        <p:nvPicPr>
          <p:cNvPr id="1038" name="Picture 14" descr="C:\Users\Carole\AppData\Local\Microsoft\Windows\Temporary Internet Files\Content.IE5\IVGFX1DP\MC90005668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72200" y="2115989"/>
            <a:ext cx="2209800" cy="208659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1066800"/>
            <a:ext cx="7772400" cy="1600200"/>
          </a:xfrm>
        </p:spPr>
        <p:txBody>
          <a:bodyPr/>
          <a:lstStyle/>
          <a:p>
            <a:pPr algn="l" eaLnBrk="1" hangingPunct="1"/>
            <a:r>
              <a:rPr lang="en-US" sz="4000" dirty="0" smtClean="0">
                <a:latin typeface="Century Gothic" pitchFamily="34" charset="0"/>
              </a:rPr>
              <a:t>Look! We found a </a:t>
            </a:r>
            <a:r>
              <a:rPr lang="en-US" sz="4000" dirty="0" smtClean="0">
                <a:latin typeface="Century Gothic" pitchFamily="34" charset="0"/>
              </a:rPr>
              <a:t>Band-Aid.</a:t>
            </a:r>
            <a:endParaRPr lang="en-US" sz="24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4" name="Rectangle 3"/>
          <p:cNvSpPr/>
          <p:nvPr/>
        </p:nvSpPr>
        <p:spPr>
          <a:xfrm>
            <a:off x="7804552" y="685800"/>
            <a:ext cx="763349" cy="246221"/>
          </a:xfrm>
          <a:prstGeom prst="rect">
            <a:avLst/>
          </a:prstGeom>
        </p:spPr>
        <p:txBody>
          <a:bodyPr wrap="none">
            <a:spAutoFit/>
          </a:bodyPr>
          <a:lstStyle/>
          <a:p>
            <a:pPr algn="r"/>
            <a:r>
              <a:rPr lang="en-US" sz="1000" dirty="0" smtClean="0">
                <a:solidFill>
                  <a:schemeClr val="bg1">
                    <a:lumMod val="65000"/>
                  </a:schemeClr>
                </a:solidFill>
              </a:rPr>
              <a:t>Add photo</a:t>
            </a:r>
            <a:endParaRPr lang="en-US" sz="1000" dirty="0">
              <a:solidFill>
                <a:schemeClr val="bg1">
                  <a:lumMod val="65000"/>
                </a:schemeClr>
              </a:solidFill>
            </a:endParaRPr>
          </a:p>
        </p:txBody>
      </p:sp>
      <p:sp>
        <p:nvSpPr>
          <p:cNvPr id="5" name="TextBox 4"/>
          <p:cNvSpPr txBox="1"/>
          <p:nvPr/>
        </p:nvSpPr>
        <p:spPr>
          <a:xfrm>
            <a:off x="762000" y="786825"/>
            <a:ext cx="3810000" cy="584775"/>
          </a:xfrm>
          <a:prstGeom prst="rect">
            <a:avLst/>
          </a:prstGeom>
          <a:solidFill>
            <a:schemeClr val="bg1"/>
          </a:solidFill>
        </p:spPr>
        <p:txBody>
          <a:bodyPr wrap="square" rtlCol="0">
            <a:spAutoFit/>
          </a:bodyPr>
          <a:lstStyle/>
          <a:p>
            <a:r>
              <a:rPr lang="en-US" sz="3200" dirty="0" smtClean="0">
                <a:solidFill>
                  <a:srgbClr val="00B050"/>
                </a:solidFill>
              </a:rPr>
              <a:t>Sample Page</a:t>
            </a:r>
            <a:endParaRPr lang="en-US" sz="3200" dirty="0">
              <a:solidFill>
                <a:srgbClr val="00B050"/>
              </a:solidFill>
            </a:endParaRPr>
          </a:p>
        </p:txBody>
      </p:sp>
      <p:sp>
        <p:nvSpPr>
          <p:cNvPr id="6" name="TextBox 5"/>
          <p:cNvSpPr txBox="1"/>
          <p:nvPr/>
        </p:nvSpPr>
        <p:spPr>
          <a:xfrm>
            <a:off x="1219200" y="2667000"/>
            <a:ext cx="4038600" cy="1477328"/>
          </a:xfrm>
          <a:prstGeom prst="rect">
            <a:avLst/>
          </a:prstGeom>
          <a:noFill/>
          <a:ln w="38100">
            <a:solidFill>
              <a:srgbClr val="00B050"/>
            </a:solidFill>
            <a:prstDash val="sysDot"/>
          </a:ln>
        </p:spPr>
        <p:txBody>
          <a:bodyPr wrap="square" rtlCol="0">
            <a:spAutoFit/>
          </a:bodyPr>
          <a:lstStyle/>
          <a:p>
            <a:r>
              <a:rPr lang="en-US" dirty="0" smtClean="0"/>
              <a:t>Add pictures of the items that the children found. You can take photos with a camera or phone, or find pictures on the internet. Print the book and/or read it on the computer.</a:t>
            </a: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4444507"/>
            <a:ext cx="5561237" cy="1558290"/>
          </a:xfrm>
          <a:prstGeom prst="rect">
            <a:avLst/>
          </a:prstGeom>
        </p:spPr>
      </p:pic>
    </p:spTree>
    <p:extLst>
      <p:ext uri="{BB962C8B-B14F-4D97-AF65-F5344CB8AC3E}">
        <p14:creationId xmlns:p14="http://schemas.microsoft.com/office/powerpoint/2010/main" val="362361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85800"/>
            <a:ext cx="7772400" cy="1600200"/>
          </a:xfrm>
        </p:spPr>
        <p:txBody>
          <a:bodyPr/>
          <a:lstStyle/>
          <a:p>
            <a:pPr algn="l" eaLnBrk="1" hangingPunct="1"/>
            <a:r>
              <a:rPr lang="en-US" dirty="0" smtClean="0">
                <a:latin typeface="Century Gothic" pitchFamily="34" charset="0"/>
              </a:rPr>
              <a:t>Look! We found a ________.</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4" name="Rectangle 3"/>
          <p:cNvSpPr/>
          <p:nvPr/>
        </p:nvSpPr>
        <p:spPr>
          <a:xfrm>
            <a:off x="7804552" y="685800"/>
            <a:ext cx="763349" cy="246221"/>
          </a:xfrm>
          <a:prstGeom prst="rect">
            <a:avLst/>
          </a:prstGeom>
        </p:spPr>
        <p:txBody>
          <a:bodyPr wrap="none">
            <a:spAutoFit/>
          </a:bodyPr>
          <a:lstStyle/>
          <a:p>
            <a:pPr algn="r"/>
            <a:r>
              <a:rPr lang="en-US" sz="1000" dirty="0" smtClean="0">
                <a:solidFill>
                  <a:schemeClr val="bg1">
                    <a:lumMod val="65000"/>
                  </a:schemeClr>
                </a:solidFill>
              </a:rPr>
              <a:t>Add photo</a:t>
            </a:r>
            <a:endParaRPr lang="en-US" sz="1000" dirty="0">
              <a:solidFill>
                <a:schemeClr val="bg1">
                  <a:lumMod val="65000"/>
                </a:schemeClr>
              </a:solidFill>
            </a:endParaRPr>
          </a:p>
        </p:txBody>
      </p:sp>
    </p:spTree>
    <p:extLst>
      <p:ext uri="{BB962C8B-B14F-4D97-AF65-F5344CB8AC3E}">
        <p14:creationId xmlns:p14="http://schemas.microsoft.com/office/powerpoint/2010/main" val="792140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85800"/>
            <a:ext cx="7772400" cy="1600200"/>
          </a:xfrm>
        </p:spPr>
        <p:txBody>
          <a:bodyPr/>
          <a:lstStyle/>
          <a:p>
            <a:pPr algn="l" eaLnBrk="1" hangingPunct="1"/>
            <a:r>
              <a:rPr lang="en-US" dirty="0" smtClean="0">
                <a:latin typeface="Century Gothic" pitchFamily="34" charset="0"/>
              </a:rPr>
              <a:t>Look! We found a ________.</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4" name="Rectangle 3"/>
          <p:cNvSpPr/>
          <p:nvPr/>
        </p:nvSpPr>
        <p:spPr>
          <a:xfrm>
            <a:off x="7804552" y="685800"/>
            <a:ext cx="763349" cy="246221"/>
          </a:xfrm>
          <a:prstGeom prst="rect">
            <a:avLst/>
          </a:prstGeom>
        </p:spPr>
        <p:txBody>
          <a:bodyPr wrap="none">
            <a:spAutoFit/>
          </a:bodyPr>
          <a:lstStyle/>
          <a:p>
            <a:pPr algn="r"/>
            <a:r>
              <a:rPr lang="en-US" sz="1000" dirty="0" smtClean="0">
                <a:solidFill>
                  <a:schemeClr val="bg1">
                    <a:lumMod val="65000"/>
                  </a:schemeClr>
                </a:solidFill>
              </a:rPr>
              <a:t>Add photo</a:t>
            </a:r>
            <a:endParaRPr lang="en-US" sz="1000" dirty="0">
              <a:solidFill>
                <a:schemeClr val="bg1">
                  <a:lumMod val="65000"/>
                </a:schemeClr>
              </a:solidFill>
            </a:endParaRPr>
          </a:p>
        </p:txBody>
      </p:sp>
    </p:spTree>
    <p:extLst>
      <p:ext uri="{BB962C8B-B14F-4D97-AF65-F5344CB8AC3E}">
        <p14:creationId xmlns:p14="http://schemas.microsoft.com/office/powerpoint/2010/main" val="1221225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85800"/>
            <a:ext cx="7772400" cy="1600200"/>
          </a:xfrm>
        </p:spPr>
        <p:txBody>
          <a:bodyPr/>
          <a:lstStyle/>
          <a:p>
            <a:pPr algn="l" eaLnBrk="1" hangingPunct="1"/>
            <a:r>
              <a:rPr lang="en-US" dirty="0" smtClean="0">
                <a:latin typeface="Century Gothic" pitchFamily="34" charset="0"/>
              </a:rPr>
              <a:t>Look! We found a ________.</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4" name="Rectangle 3"/>
          <p:cNvSpPr/>
          <p:nvPr/>
        </p:nvSpPr>
        <p:spPr>
          <a:xfrm>
            <a:off x="7804552" y="685800"/>
            <a:ext cx="763349" cy="246221"/>
          </a:xfrm>
          <a:prstGeom prst="rect">
            <a:avLst/>
          </a:prstGeom>
        </p:spPr>
        <p:txBody>
          <a:bodyPr wrap="none">
            <a:spAutoFit/>
          </a:bodyPr>
          <a:lstStyle/>
          <a:p>
            <a:pPr algn="r"/>
            <a:r>
              <a:rPr lang="en-US" sz="1000" dirty="0" smtClean="0">
                <a:solidFill>
                  <a:schemeClr val="bg1">
                    <a:lumMod val="65000"/>
                  </a:schemeClr>
                </a:solidFill>
              </a:rPr>
              <a:t>Add photo</a:t>
            </a:r>
            <a:endParaRPr lang="en-US" sz="1000" dirty="0">
              <a:solidFill>
                <a:schemeClr val="bg1">
                  <a:lumMod val="65000"/>
                </a:schemeClr>
              </a:solidFill>
            </a:endParaRPr>
          </a:p>
        </p:txBody>
      </p:sp>
    </p:spTree>
    <p:extLst>
      <p:ext uri="{BB962C8B-B14F-4D97-AF65-F5344CB8AC3E}">
        <p14:creationId xmlns:p14="http://schemas.microsoft.com/office/powerpoint/2010/main" val="2715888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85800"/>
            <a:ext cx="7772400" cy="1600200"/>
          </a:xfrm>
        </p:spPr>
        <p:txBody>
          <a:bodyPr/>
          <a:lstStyle/>
          <a:p>
            <a:pPr algn="l" eaLnBrk="1" hangingPunct="1"/>
            <a:r>
              <a:rPr lang="en-US" dirty="0" smtClean="0">
                <a:latin typeface="Century Gothic" pitchFamily="34" charset="0"/>
              </a:rPr>
              <a:t>Look at all the ____ things we found.</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4" name="Rectangle 3"/>
          <p:cNvSpPr/>
          <p:nvPr/>
        </p:nvSpPr>
        <p:spPr>
          <a:xfrm>
            <a:off x="7740430" y="685800"/>
            <a:ext cx="827471" cy="246221"/>
          </a:xfrm>
          <a:prstGeom prst="rect">
            <a:avLst/>
          </a:prstGeom>
        </p:spPr>
        <p:txBody>
          <a:bodyPr wrap="none">
            <a:spAutoFit/>
          </a:bodyPr>
          <a:lstStyle/>
          <a:p>
            <a:pPr algn="r"/>
            <a:r>
              <a:rPr lang="en-US" sz="1000" dirty="0" smtClean="0">
                <a:solidFill>
                  <a:schemeClr val="bg1">
                    <a:lumMod val="65000"/>
                  </a:schemeClr>
                </a:solidFill>
              </a:rPr>
              <a:t>Add photos</a:t>
            </a:r>
            <a:endParaRPr lang="en-US" sz="1000" dirty="0">
              <a:solidFill>
                <a:schemeClr val="bg1">
                  <a:lumMod val="65000"/>
                </a:schemeClr>
              </a:solidFill>
            </a:endParaRPr>
          </a:p>
        </p:txBody>
      </p:sp>
    </p:spTree>
    <p:extLst>
      <p:ext uri="{BB962C8B-B14F-4D97-AF65-F5344CB8AC3E}">
        <p14:creationId xmlns:p14="http://schemas.microsoft.com/office/powerpoint/2010/main" val="223851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ctrTitle"/>
          </p:nvPr>
        </p:nvSpPr>
        <p:spPr/>
        <p:txBody>
          <a:bodyPr/>
          <a:lstStyle/>
          <a:p>
            <a:pPr eaLnBrk="1" hangingPunct="1"/>
            <a:r>
              <a:rPr lang="en-US" sz="8000" dirty="0" smtClean="0">
                <a:latin typeface="Century Gothic" pitchFamily="34" charset="0"/>
              </a:rPr>
              <a:t>The End</a:t>
            </a:r>
            <a:endParaRPr lang="en-US" sz="5400" dirty="0" smtClean="0">
              <a:latin typeface="Century Gothic" pitchFamily="34" charset="0"/>
            </a:endParaRPr>
          </a:p>
        </p:txBody>
      </p:sp>
      <p:sp>
        <p:nvSpPr>
          <p:cNvPr id="2" name="Content Placeholder 1"/>
          <p:cNvSpPr>
            <a:spLocks noGrp="1"/>
          </p:cNvSpPr>
          <p:nvPr>
            <p:ph type="subTitle" idx="1"/>
          </p:nvPr>
        </p:nvSpPr>
        <p:spPr/>
        <p:txBody>
          <a:bodyPr/>
          <a:lstStyle/>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Tree>
    <p:extLst>
      <p:ext uri="{BB962C8B-B14F-4D97-AF65-F5344CB8AC3E}">
        <p14:creationId xmlns:p14="http://schemas.microsoft.com/office/powerpoint/2010/main" val="75315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55563" y="0"/>
            <a:ext cx="9199563" cy="6858000"/>
          </a:xfrm>
          <a:prstGeom prst="rect">
            <a:avLst/>
          </a:prstGeom>
          <a:noFill/>
          <a:ln w="9525">
            <a:noFill/>
            <a:miter lim="800000"/>
            <a:headEnd/>
            <a:tailEnd/>
          </a:ln>
        </p:spPr>
      </p:pic>
      <p:sp>
        <p:nvSpPr>
          <p:cNvPr id="3075" name="Title 1"/>
          <p:cNvSpPr>
            <a:spLocks noGrp="1"/>
          </p:cNvSpPr>
          <p:nvPr>
            <p:ph type="title"/>
          </p:nvPr>
        </p:nvSpPr>
        <p:spPr>
          <a:xfrm>
            <a:off x="457200" y="533400"/>
            <a:ext cx="8229600" cy="808038"/>
          </a:xfrm>
        </p:spPr>
        <p:txBody>
          <a:bodyPr/>
          <a:lstStyle/>
          <a:p>
            <a:pPr eaLnBrk="1" hangingPunct="1"/>
            <a:r>
              <a:rPr lang="en-US" sz="3600" smtClean="0">
                <a:solidFill>
                  <a:srgbClr val="080808"/>
                </a:solidFill>
                <a:latin typeface="Century Gothic" pitchFamily="34" charset="0"/>
              </a:rPr>
              <a:t>Using this Template</a:t>
            </a:r>
            <a:endParaRPr lang="en-US" sz="3600" smtClean="0">
              <a:latin typeface="MTF Jotted" pitchFamily="2" charset="0"/>
            </a:endParaRPr>
          </a:p>
        </p:txBody>
      </p:sp>
      <p:sp>
        <p:nvSpPr>
          <p:cNvPr id="3" name="Subtitle 2"/>
          <p:cNvSpPr>
            <a:spLocks noGrp="1"/>
          </p:cNvSpPr>
          <p:nvPr>
            <p:ph idx="1"/>
          </p:nvPr>
        </p:nvSpPr>
        <p:spPr>
          <a:xfrm>
            <a:off x="685800" y="1219200"/>
            <a:ext cx="7772400" cy="4876800"/>
          </a:xfrm>
          <a:solidFill>
            <a:schemeClr val="bg1"/>
          </a:solidFill>
        </p:spPr>
        <p:txBody>
          <a:bodyPr rtlCol="0">
            <a:normAutofit fontScale="92500" lnSpcReduction="10000"/>
          </a:bodyPr>
          <a:lstStyle/>
          <a:p>
            <a:pPr eaLnBrk="1" fontAlgn="auto" hangingPunct="1">
              <a:spcAft>
                <a:spcPts val="0"/>
              </a:spcAft>
              <a:buFont typeface="Arial" pitchFamily="34" charset="0"/>
              <a:buNone/>
              <a:defRPr/>
            </a:pPr>
            <a:r>
              <a:rPr lang="en-US" sz="1800" dirty="0" smtClean="0">
                <a:solidFill>
                  <a:srgbClr val="080808"/>
                </a:solidFill>
                <a:latin typeface="Century Gothic" pitchFamily="34" charset="0"/>
              </a:rPr>
              <a:t>This template is designed to support students with little or no functional speech and assist them in learning to read.  </a:t>
            </a:r>
            <a:r>
              <a:rPr lang="en-US" sz="1800" dirty="0" smtClean="0">
                <a:solidFill>
                  <a:srgbClr val="080808"/>
                </a:solidFill>
                <a:latin typeface="Century Gothic" pitchFamily="34" charset="0"/>
              </a:rPr>
              <a:t>The Letter Hunt is sung to the tune of Farmer in the Dell. </a:t>
            </a:r>
            <a:endParaRPr lang="en-US" sz="1800" dirty="0" smtClean="0">
              <a:solidFill>
                <a:srgbClr val="080808"/>
              </a:solidFill>
              <a:latin typeface="Century Gothic" pitchFamily="34" charset="0"/>
            </a:endParaRPr>
          </a:p>
          <a:p>
            <a:pPr eaLnBrk="1" fontAlgn="auto" hangingPunct="1">
              <a:spcAft>
                <a:spcPts val="0"/>
              </a:spcAft>
              <a:buFont typeface="Arial" pitchFamily="34" charset="0"/>
              <a:buNone/>
              <a:defRPr/>
            </a:pPr>
            <a:endParaRPr lang="en-US" sz="1200" u="sng"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800" u="sng" dirty="0">
                <a:solidFill>
                  <a:srgbClr val="080808"/>
                </a:solidFill>
                <a:latin typeface="Century Gothic" pitchFamily="34" charset="0"/>
              </a:rPr>
              <a:t> </a:t>
            </a:r>
            <a:r>
              <a:rPr lang="en-US" sz="1800" u="sng" dirty="0" smtClean="0">
                <a:solidFill>
                  <a:srgbClr val="080808"/>
                </a:solidFill>
                <a:latin typeface="Century Gothic" pitchFamily="34" charset="0"/>
              </a:rPr>
              <a:t>Directions</a:t>
            </a:r>
            <a:r>
              <a:rPr lang="en-US" sz="1800" dirty="0" smtClean="0">
                <a:solidFill>
                  <a:srgbClr val="080808"/>
                </a:solidFill>
                <a:latin typeface="Century Gothic" pitchFamily="34" charset="0"/>
              </a:rPr>
              <a:t>:</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Download &amp; save the file. Duplicate slides, if needed.</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Add letters, text, and photos, as needed.</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For printing, select the full slides or the handout option. Set desired number of slides per page based on the size you want. </a:t>
            </a:r>
            <a:endParaRPr lang="en-US" sz="1600" dirty="0" smtClean="0">
              <a:solidFill>
                <a:srgbClr val="080808"/>
              </a:solidFill>
              <a:latin typeface="Century Gothic" pitchFamily="34" charset="0"/>
            </a:endParaRPr>
          </a:p>
          <a:p>
            <a:pPr marL="457200" lvl="1" indent="0" eaLnBrk="1" fontAlgn="auto" hangingPunct="1">
              <a:spcAft>
                <a:spcPts val="0"/>
              </a:spcAft>
              <a:buNone/>
              <a:defRPr/>
            </a:pPr>
            <a:endParaRPr lang="en-US" sz="1600" dirty="0" smtClean="0">
              <a:solidFill>
                <a:srgbClr val="080808"/>
              </a:solidFill>
              <a:latin typeface="Century Gothic" pitchFamily="34" charset="0"/>
            </a:endParaRPr>
          </a:p>
          <a:p>
            <a:pPr marL="457200" lvl="1" indent="0" eaLnBrk="1" fontAlgn="auto" hangingPunct="1">
              <a:spcAft>
                <a:spcPts val="0"/>
              </a:spcAft>
              <a:buNone/>
              <a:defRPr/>
            </a:pPr>
            <a:endParaRPr lang="en-US" sz="1600" dirty="0">
              <a:solidFill>
                <a:srgbClr val="080808"/>
              </a:solidFill>
              <a:latin typeface="Century Gothic" pitchFamily="34" charset="0"/>
            </a:endParaRPr>
          </a:p>
          <a:p>
            <a:pPr marL="457200" lvl="1" indent="0" eaLnBrk="1" fontAlgn="auto" hangingPunct="1">
              <a:spcAft>
                <a:spcPts val="0"/>
              </a:spcAft>
              <a:buNone/>
              <a:defRPr/>
            </a:pPr>
            <a:endParaRPr lang="en-US" sz="1600" dirty="0" smtClean="0">
              <a:solidFill>
                <a:srgbClr val="080808"/>
              </a:solidFill>
              <a:latin typeface="Century Gothic" pitchFamily="34" charset="0"/>
            </a:endParaRPr>
          </a:p>
          <a:p>
            <a:pPr marL="457200" lvl="1" indent="0" eaLnBrk="1" fontAlgn="auto" hangingPunct="1">
              <a:spcAft>
                <a:spcPts val="0"/>
              </a:spcAft>
              <a:buNone/>
              <a:defRPr/>
            </a:pPr>
            <a:endParaRPr lang="en-US" sz="1600" dirty="0" smtClean="0">
              <a:solidFill>
                <a:srgbClr val="080808"/>
              </a:solidFill>
              <a:latin typeface="Century Gothic" pitchFamily="34" charset="0"/>
            </a:endParaRPr>
          </a:p>
          <a:p>
            <a:pPr marL="457200" lvl="1" indent="0" eaLnBrk="1" fontAlgn="auto" hangingPunct="1">
              <a:spcAft>
                <a:spcPts val="0"/>
              </a:spcAft>
              <a:buNone/>
              <a:defRPr/>
            </a:pPr>
            <a:endParaRPr lang="en-US" sz="1600" dirty="0">
              <a:solidFill>
                <a:srgbClr val="080808"/>
              </a:solidFill>
              <a:latin typeface="Century Gothic" pitchFamily="34" charset="0"/>
            </a:endParaRPr>
          </a:p>
          <a:p>
            <a:pPr lvl="1" eaLnBrk="1" fontAlgn="auto" hangingPunct="1">
              <a:spcAft>
                <a:spcPts val="0"/>
              </a:spcAft>
              <a:buFont typeface="Arial" pitchFamily="34" charset="0"/>
              <a:buChar char="–"/>
              <a:defRPr/>
            </a:pPr>
            <a:endParaRPr lang="en-US" sz="1050" u="sng"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u="sng" dirty="0" smtClean="0">
                <a:solidFill>
                  <a:srgbClr val="080808"/>
                </a:solidFill>
                <a:latin typeface="Century Gothic" pitchFamily="34" charset="0"/>
              </a:rPr>
              <a:t>Attribution</a:t>
            </a:r>
            <a:r>
              <a:rPr lang="en-US" sz="1600" dirty="0" smtClean="0">
                <a:solidFill>
                  <a:srgbClr val="080808"/>
                </a:solidFill>
                <a:latin typeface="Century Gothic" pitchFamily="34" charset="0"/>
              </a:rPr>
              <a:t>: Please feel free to share with families &amp; </a:t>
            </a:r>
            <a:endParaRPr lang="en-US" sz="1600"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dirty="0" smtClean="0">
                <a:solidFill>
                  <a:srgbClr val="080808"/>
                </a:solidFill>
                <a:latin typeface="Century Gothic" pitchFamily="34" charset="0"/>
              </a:rPr>
              <a:t>Colleagues</a:t>
            </a:r>
            <a:r>
              <a:rPr lang="en-US" sz="1600" dirty="0" smtClean="0">
                <a:solidFill>
                  <a:srgbClr val="080808"/>
                </a:solidFill>
                <a:latin typeface="Century Gothic" pitchFamily="34" charset="0"/>
              </a:rPr>
              <a:t> </a:t>
            </a:r>
            <a:r>
              <a:rPr lang="en-US" sz="1600" dirty="0" smtClean="0">
                <a:solidFill>
                  <a:srgbClr val="080808"/>
                </a:solidFill>
                <a:latin typeface="Century Gothic" pitchFamily="34" charset="0"/>
              </a:rPr>
              <a:t>using </a:t>
            </a:r>
            <a:r>
              <a:rPr lang="en-US" sz="1600" dirty="0" smtClean="0">
                <a:solidFill>
                  <a:srgbClr val="080808"/>
                </a:solidFill>
                <a:latin typeface="Century Gothic" pitchFamily="34" charset="0"/>
              </a:rPr>
              <a:t>professional standards for attribution. </a:t>
            </a:r>
            <a:endParaRPr lang="en-US" sz="1600"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dirty="0" smtClean="0">
                <a:solidFill>
                  <a:srgbClr val="080808"/>
                </a:solidFill>
                <a:latin typeface="Century Gothic" pitchFamily="34" charset="0"/>
              </a:rPr>
              <a:t>These </a:t>
            </a:r>
            <a:r>
              <a:rPr lang="en-US" sz="1600" dirty="0" smtClean="0">
                <a:solidFill>
                  <a:srgbClr val="080808"/>
                </a:solidFill>
                <a:latin typeface="Century Gothic" pitchFamily="34" charset="0"/>
              </a:rPr>
              <a:t>materials were </a:t>
            </a:r>
            <a:r>
              <a:rPr lang="en-US" sz="1600" dirty="0" smtClean="0">
                <a:solidFill>
                  <a:srgbClr val="080808"/>
                </a:solidFill>
                <a:latin typeface="Century Gothic" pitchFamily="34" charset="0"/>
              </a:rPr>
              <a:t>created </a:t>
            </a:r>
            <a:r>
              <a:rPr lang="en-US" sz="1600" dirty="0" smtClean="0">
                <a:solidFill>
                  <a:srgbClr val="080808"/>
                </a:solidFill>
                <a:latin typeface="Century Gothic" pitchFamily="34" charset="0"/>
              </a:rPr>
              <a:t>by </a:t>
            </a:r>
            <a:endParaRPr lang="en-US" sz="1600"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dirty="0" smtClean="0">
                <a:solidFill>
                  <a:srgbClr val="080808"/>
                </a:solidFill>
                <a:latin typeface="Century Gothic" pitchFamily="34" charset="0"/>
              </a:rPr>
              <a:t>PrAACtical </a:t>
            </a:r>
            <a:r>
              <a:rPr lang="en-US" sz="1600" dirty="0" smtClean="0">
                <a:solidFill>
                  <a:srgbClr val="080808"/>
                </a:solidFill>
                <a:latin typeface="Century Gothic" pitchFamily="34" charset="0"/>
              </a:rPr>
              <a:t>AAC (www.PrAACticalAAC.org).</a:t>
            </a:r>
          </a:p>
        </p:txBody>
      </p:sp>
      <p:sp>
        <p:nvSpPr>
          <p:cNvPr id="5" name="Footer Placeholder 4"/>
          <p:cNvSpPr>
            <a:spLocks noGrp="1"/>
          </p:cNvSpPr>
          <p:nvPr>
            <p:ph type="ftr" sz="quarter" idx="11"/>
          </p:nvPr>
        </p:nvSpPr>
        <p:spPr/>
        <p:txBody>
          <a:bodyPr/>
          <a:lstStyle/>
          <a:p>
            <a:pPr>
              <a:defRPr/>
            </a:pPr>
            <a:r>
              <a:rPr lang="en-US"/>
              <a:t>www.PrAACticalAAC.org</a:t>
            </a:r>
          </a:p>
        </p:txBody>
      </p:sp>
      <p:pic>
        <p:nvPicPr>
          <p:cNvPr id="3078" name="Picture 2"/>
          <p:cNvPicPr>
            <a:picLocks noChangeAspect="1" noChangeArrowheads="1"/>
          </p:cNvPicPr>
          <p:nvPr/>
        </p:nvPicPr>
        <p:blipFill>
          <a:blip r:embed="rId3" cstate="print"/>
          <a:srcRect/>
          <a:stretch>
            <a:fillRect/>
          </a:stretch>
        </p:blipFill>
        <p:spPr bwMode="auto">
          <a:xfrm>
            <a:off x="6477000" y="4324350"/>
            <a:ext cx="2667000" cy="25336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09600"/>
            <a:ext cx="7772400" cy="1143000"/>
          </a:xfrm>
        </p:spPr>
        <p:txBody>
          <a:bodyPr/>
          <a:lstStyle/>
          <a:p>
            <a:pPr eaLnBrk="1" hangingPunct="1"/>
            <a:r>
              <a:rPr lang="en-US" dirty="0" smtClean="0">
                <a:latin typeface="Century Gothic" pitchFamily="34" charset="0"/>
              </a:rPr>
              <a:t>Letter </a:t>
            </a:r>
            <a:r>
              <a:rPr lang="en-US" dirty="0" smtClean="0">
                <a:latin typeface="Century Gothic" pitchFamily="34" charset="0"/>
              </a:rPr>
              <a:t>Hunt </a:t>
            </a:r>
            <a:r>
              <a:rPr lang="en-US" sz="2800" dirty="0" smtClean="0">
                <a:solidFill>
                  <a:srgbClr val="00B050"/>
                </a:solidFill>
                <a:latin typeface="Century Gothic" pitchFamily="34" charset="0"/>
              </a:rPr>
              <a:t>(Example)</a:t>
            </a:r>
            <a:endParaRPr lang="en-US" sz="2800" dirty="0" smtClean="0">
              <a:solidFill>
                <a:srgbClr val="00B050"/>
              </a:solidFill>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r>
              <a:rPr lang="en-US" sz="3800" dirty="0" smtClean="0">
                <a:latin typeface="Century Gothic" pitchFamily="34" charset="0"/>
              </a:rPr>
              <a:t>Let’s find some things with </a:t>
            </a:r>
            <a:r>
              <a:rPr lang="en-US" sz="3800" dirty="0" smtClean="0">
                <a:solidFill>
                  <a:srgbClr val="00B050"/>
                </a:solidFill>
                <a:latin typeface="Century Gothic" pitchFamily="34" charset="0"/>
              </a:rPr>
              <a:t>B</a:t>
            </a:r>
            <a:r>
              <a:rPr lang="en-US" sz="3800" dirty="0" smtClean="0">
                <a:latin typeface="Century Gothic" pitchFamily="34" charset="0"/>
              </a:rPr>
              <a:t>.</a:t>
            </a:r>
            <a:endParaRPr lang="en-US" sz="3800" dirty="0" smtClean="0">
              <a:latin typeface="Century Gothic" pitchFamily="34" charset="0"/>
            </a:endParaRPr>
          </a:p>
          <a:p>
            <a:pPr marL="0" indent="0">
              <a:buNone/>
            </a:pPr>
            <a:r>
              <a:rPr lang="en-US" sz="3800" dirty="0" smtClean="0">
                <a:latin typeface="Century Gothic" pitchFamily="34" charset="0"/>
              </a:rPr>
              <a:t>Let’s find some things with </a:t>
            </a:r>
            <a:r>
              <a:rPr lang="en-US" sz="3800" dirty="0" smtClean="0">
                <a:solidFill>
                  <a:srgbClr val="00B050"/>
                </a:solidFill>
                <a:latin typeface="Century Gothic" pitchFamily="34" charset="0"/>
              </a:rPr>
              <a:t>B</a:t>
            </a:r>
            <a:r>
              <a:rPr lang="en-US" sz="3800" dirty="0" smtClean="0">
                <a:latin typeface="Century Gothic" pitchFamily="34" charset="0"/>
              </a:rPr>
              <a:t>. </a:t>
            </a:r>
            <a:endParaRPr lang="en-US" sz="3800" dirty="0" smtClean="0">
              <a:latin typeface="Century Gothic" pitchFamily="34" charset="0"/>
            </a:endParaRPr>
          </a:p>
          <a:p>
            <a:pPr marL="0" indent="0">
              <a:buNone/>
            </a:pPr>
            <a:r>
              <a:rPr lang="en-US" sz="3800" dirty="0">
                <a:latin typeface="Century Gothic" pitchFamily="34" charset="0"/>
              </a:rPr>
              <a:t>Let’s find some </a:t>
            </a:r>
            <a:r>
              <a:rPr lang="en-US" sz="3800" dirty="0" smtClean="0">
                <a:latin typeface="Century Gothic" pitchFamily="34" charset="0"/>
              </a:rPr>
              <a:t>things. </a:t>
            </a:r>
            <a:endParaRPr lang="en-US" sz="3800" dirty="0">
              <a:latin typeface="Century Gothic" pitchFamily="34" charset="0"/>
            </a:endParaRPr>
          </a:p>
          <a:p>
            <a:pPr marL="0" indent="0">
              <a:buNone/>
            </a:pPr>
            <a:r>
              <a:rPr lang="en-US" sz="3800" dirty="0">
                <a:latin typeface="Century Gothic" pitchFamily="34" charset="0"/>
              </a:rPr>
              <a:t>Let’s find some </a:t>
            </a:r>
            <a:r>
              <a:rPr lang="en-US" sz="3800" dirty="0" smtClean="0">
                <a:latin typeface="Century Gothic" pitchFamily="34" charset="0"/>
              </a:rPr>
              <a:t>things.</a:t>
            </a:r>
          </a:p>
          <a:p>
            <a:pPr marL="0" indent="0">
              <a:buNone/>
            </a:pPr>
            <a:r>
              <a:rPr lang="en-US" sz="3800" dirty="0">
                <a:latin typeface="Century Gothic" pitchFamily="34" charset="0"/>
              </a:rPr>
              <a:t>Let’s find some things with </a:t>
            </a:r>
            <a:r>
              <a:rPr lang="en-US" sz="3800" dirty="0">
                <a:solidFill>
                  <a:srgbClr val="00B050"/>
                </a:solidFill>
                <a:latin typeface="Century Gothic" pitchFamily="34" charset="0"/>
              </a:rPr>
              <a:t>B</a:t>
            </a:r>
            <a:r>
              <a:rPr lang="en-US" sz="3800" dirty="0" smtClean="0">
                <a:latin typeface="Century Gothic" pitchFamily="34" charset="0"/>
              </a:rPr>
              <a:t>.</a:t>
            </a:r>
            <a:r>
              <a:rPr lang="en-US" sz="4000" dirty="0" smtClean="0">
                <a:latin typeface="Century Gothic" pitchFamily="34" charset="0"/>
              </a:rPr>
              <a:t> </a:t>
            </a: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5" name="TextBox 4"/>
          <p:cNvSpPr txBox="1"/>
          <p:nvPr/>
        </p:nvSpPr>
        <p:spPr>
          <a:xfrm>
            <a:off x="6781800" y="685800"/>
            <a:ext cx="1752600" cy="253916"/>
          </a:xfrm>
          <a:prstGeom prst="rect">
            <a:avLst/>
          </a:prstGeom>
          <a:noFill/>
        </p:spPr>
        <p:txBody>
          <a:bodyPr wrap="square" rtlCol="0">
            <a:spAutoFit/>
          </a:bodyPr>
          <a:lstStyle/>
          <a:p>
            <a:pPr algn="r"/>
            <a:r>
              <a:rPr lang="en-US" sz="1050" dirty="0" smtClean="0">
                <a:solidFill>
                  <a:schemeClr val="bg1">
                    <a:lumMod val="65000"/>
                  </a:schemeClr>
                </a:solidFill>
              </a:rPr>
              <a:t>Tune: Farmer in the Dell</a:t>
            </a:r>
            <a:endParaRPr lang="en-US" sz="1050" dirty="0">
              <a:solidFill>
                <a:schemeClr val="bg1">
                  <a:lumMod val="65000"/>
                </a:schemeClr>
              </a:solidFill>
            </a:endParaRPr>
          </a:p>
        </p:txBody>
      </p:sp>
    </p:spTree>
    <p:extLst>
      <p:ext uri="{BB962C8B-B14F-4D97-AF65-F5344CB8AC3E}">
        <p14:creationId xmlns:p14="http://schemas.microsoft.com/office/powerpoint/2010/main" val="2585815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09600"/>
            <a:ext cx="7772400" cy="1143000"/>
          </a:xfrm>
        </p:spPr>
        <p:txBody>
          <a:bodyPr/>
          <a:lstStyle/>
          <a:p>
            <a:pPr eaLnBrk="1" hangingPunct="1"/>
            <a:r>
              <a:rPr lang="en-US" dirty="0" smtClean="0">
                <a:latin typeface="Century Gothic" pitchFamily="34" charset="0"/>
              </a:rPr>
              <a:t>Letter Hunt</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r>
              <a:rPr lang="en-US" sz="3800" dirty="0" smtClean="0">
                <a:latin typeface="Century Gothic" pitchFamily="34" charset="0"/>
              </a:rPr>
              <a:t>Let’s find some things with _____.</a:t>
            </a:r>
          </a:p>
          <a:p>
            <a:pPr marL="0" indent="0">
              <a:buNone/>
            </a:pPr>
            <a:r>
              <a:rPr lang="en-US" sz="3800" dirty="0" smtClean="0">
                <a:latin typeface="Century Gothic" pitchFamily="34" charset="0"/>
              </a:rPr>
              <a:t>Let’s find some things with _____. </a:t>
            </a:r>
          </a:p>
          <a:p>
            <a:pPr marL="0" indent="0">
              <a:buNone/>
            </a:pPr>
            <a:r>
              <a:rPr lang="en-US" sz="3800" dirty="0">
                <a:latin typeface="Century Gothic" pitchFamily="34" charset="0"/>
              </a:rPr>
              <a:t>Let’s find some </a:t>
            </a:r>
            <a:r>
              <a:rPr lang="en-US" sz="3800" dirty="0" smtClean="0">
                <a:latin typeface="Century Gothic" pitchFamily="34" charset="0"/>
              </a:rPr>
              <a:t>things. </a:t>
            </a:r>
            <a:endParaRPr lang="en-US" sz="3800" dirty="0">
              <a:latin typeface="Century Gothic" pitchFamily="34" charset="0"/>
            </a:endParaRPr>
          </a:p>
          <a:p>
            <a:pPr marL="0" indent="0">
              <a:buNone/>
            </a:pPr>
            <a:r>
              <a:rPr lang="en-US" sz="3800" dirty="0">
                <a:latin typeface="Century Gothic" pitchFamily="34" charset="0"/>
              </a:rPr>
              <a:t>Let’s find some </a:t>
            </a:r>
            <a:r>
              <a:rPr lang="en-US" sz="3800" dirty="0" smtClean="0">
                <a:latin typeface="Century Gothic" pitchFamily="34" charset="0"/>
              </a:rPr>
              <a:t>things.</a:t>
            </a:r>
          </a:p>
          <a:p>
            <a:pPr marL="0" indent="0">
              <a:buNone/>
            </a:pPr>
            <a:r>
              <a:rPr lang="en-US" sz="3800" dirty="0">
                <a:latin typeface="Century Gothic" pitchFamily="34" charset="0"/>
              </a:rPr>
              <a:t>Let’s find some things with _____.</a:t>
            </a:r>
            <a:r>
              <a:rPr lang="en-US" sz="4000" dirty="0">
                <a:latin typeface="Century Gothic" pitchFamily="34" charset="0"/>
              </a:rPr>
              <a:t> </a:t>
            </a: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5" name="TextBox 4"/>
          <p:cNvSpPr txBox="1"/>
          <p:nvPr/>
        </p:nvSpPr>
        <p:spPr>
          <a:xfrm>
            <a:off x="6781800" y="685800"/>
            <a:ext cx="1752600" cy="253916"/>
          </a:xfrm>
          <a:prstGeom prst="rect">
            <a:avLst/>
          </a:prstGeom>
          <a:noFill/>
        </p:spPr>
        <p:txBody>
          <a:bodyPr wrap="square" rtlCol="0">
            <a:spAutoFit/>
          </a:bodyPr>
          <a:lstStyle/>
          <a:p>
            <a:pPr algn="r"/>
            <a:r>
              <a:rPr lang="en-US" sz="1050" dirty="0" smtClean="0">
                <a:solidFill>
                  <a:schemeClr val="bg1">
                    <a:lumMod val="65000"/>
                  </a:schemeClr>
                </a:solidFill>
              </a:rPr>
              <a:t>Tune: Farmer in the Dell</a:t>
            </a:r>
            <a:endParaRPr lang="en-US" sz="1050" dirty="0">
              <a:solidFill>
                <a:schemeClr val="bg1">
                  <a:lumMod val="65000"/>
                </a:schemeClr>
              </a:solidFill>
            </a:endParaRPr>
          </a:p>
        </p:txBody>
      </p:sp>
    </p:spTree>
    <p:extLst>
      <p:ext uri="{BB962C8B-B14F-4D97-AF65-F5344CB8AC3E}">
        <p14:creationId xmlns:p14="http://schemas.microsoft.com/office/powerpoint/2010/main" val="56677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533400"/>
            <a:ext cx="7772400" cy="1143000"/>
          </a:xfrm>
        </p:spPr>
        <p:txBody>
          <a:bodyPr/>
          <a:lstStyle/>
          <a:p>
            <a:pPr eaLnBrk="1" hangingPunct="1"/>
            <a:r>
              <a:rPr lang="en-US" dirty="0" smtClean="0">
                <a:latin typeface="Century Gothic" pitchFamily="34" charset="0"/>
              </a:rPr>
              <a:t>Our </a:t>
            </a:r>
            <a:r>
              <a:rPr lang="en-US" dirty="0">
                <a:solidFill>
                  <a:srgbClr val="00B050"/>
                </a:solidFill>
                <a:latin typeface="Century Gothic" pitchFamily="34" charset="0"/>
              </a:rPr>
              <a:t>B</a:t>
            </a:r>
            <a:r>
              <a:rPr lang="en-US" dirty="0" smtClean="0">
                <a:latin typeface="Century Gothic" pitchFamily="34" charset="0"/>
              </a:rPr>
              <a:t> Story </a:t>
            </a:r>
            <a:br>
              <a:rPr lang="en-US" dirty="0" smtClean="0">
                <a:latin typeface="Century Gothic" pitchFamily="34" charset="0"/>
              </a:rPr>
            </a:br>
            <a:r>
              <a:rPr lang="en-US" sz="2400" dirty="0" smtClean="0">
                <a:solidFill>
                  <a:srgbClr val="00B050"/>
                </a:solidFill>
                <a:latin typeface="Century Gothic" pitchFamily="34" charset="0"/>
              </a:rPr>
              <a:t>(Example; Write a story about what you found)</a:t>
            </a:r>
            <a:endParaRPr lang="en-US" sz="2400" dirty="0" smtClean="0">
              <a:solidFill>
                <a:srgbClr val="00B050"/>
              </a:solidFill>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752600"/>
            <a:ext cx="7924800" cy="4724400"/>
          </a:xfrm>
        </p:spPr>
        <p:txBody>
          <a:bodyPr/>
          <a:lstStyle/>
          <a:p>
            <a:pPr marL="0" indent="0">
              <a:buNone/>
            </a:pPr>
            <a:r>
              <a:rPr lang="en-US" sz="3800" dirty="0" smtClean="0">
                <a:latin typeface="Century Gothic" pitchFamily="34" charset="0"/>
              </a:rPr>
              <a:t>Our special letter is </a:t>
            </a:r>
            <a:r>
              <a:rPr lang="en-US" sz="4000" dirty="0">
                <a:solidFill>
                  <a:srgbClr val="00B050"/>
                </a:solidFill>
                <a:latin typeface="Century Gothic" pitchFamily="34" charset="0"/>
              </a:rPr>
              <a:t>B</a:t>
            </a:r>
            <a:r>
              <a:rPr lang="en-US" sz="3800" dirty="0" smtClean="0">
                <a:latin typeface="Century Gothic" pitchFamily="34" charset="0"/>
              </a:rPr>
              <a:t>. </a:t>
            </a:r>
            <a:r>
              <a:rPr lang="en-US" sz="3800" dirty="0" smtClean="0">
                <a:latin typeface="Century Gothic" pitchFamily="34" charset="0"/>
              </a:rPr>
              <a:t>Today, we went to find some things with </a:t>
            </a:r>
            <a:r>
              <a:rPr lang="en-US" sz="4000" dirty="0">
                <a:solidFill>
                  <a:srgbClr val="00B050"/>
                </a:solidFill>
                <a:latin typeface="Century Gothic" pitchFamily="34" charset="0"/>
              </a:rPr>
              <a:t>B</a:t>
            </a:r>
            <a:r>
              <a:rPr lang="en-US" sz="3800" dirty="0" smtClean="0">
                <a:latin typeface="Century Gothic" pitchFamily="34" charset="0"/>
              </a:rPr>
              <a:t>. </a:t>
            </a:r>
            <a:r>
              <a:rPr lang="en-US" sz="3800" dirty="0" smtClean="0">
                <a:latin typeface="Century Gothic" pitchFamily="34" charset="0"/>
              </a:rPr>
              <a:t>We looked all around the </a:t>
            </a:r>
            <a:r>
              <a:rPr lang="en-US" sz="3800" dirty="0" smtClean="0">
                <a:latin typeface="Century Gothic" pitchFamily="34" charset="0"/>
              </a:rPr>
              <a:t>room</a:t>
            </a:r>
            <a:r>
              <a:rPr lang="en-US" sz="3800" dirty="0" smtClean="0">
                <a:latin typeface="Century Gothic" pitchFamily="34" charset="0"/>
              </a:rPr>
              <a:t>. We found </a:t>
            </a:r>
            <a:r>
              <a:rPr lang="en-US" sz="3800" dirty="0" smtClean="0">
                <a:latin typeface="Century Gothic" pitchFamily="34" charset="0"/>
              </a:rPr>
              <a:t>a </a:t>
            </a:r>
            <a:r>
              <a:rPr lang="en-US" sz="3800" dirty="0" smtClean="0">
                <a:solidFill>
                  <a:srgbClr val="00B050"/>
                </a:solidFill>
                <a:latin typeface="Century Gothic" pitchFamily="34" charset="0"/>
              </a:rPr>
              <a:t>b</a:t>
            </a:r>
            <a:r>
              <a:rPr lang="en-US" sz="3800" dirty="0" smtClean="0">
                <a:latin typeface="Century Gothic" pitchFamily="34" charset="0"/>
              </a:rPr>
              <a:t>all, a </a:t>
            </a:r>
            <a:r>
              <a:rPr lang="en-US" sz="3800" dirty="0" smtClean="0">
                <a:solidFill>
                  <a:srgbClr val="00B050"/>
                </a:solidFill>
                <a:latin typeface="Century Gothic" pitchFamily="34" charset="0"/>
              </a:rPr>
              <a:t>b</a:t>
            </a:r>
            <a:r>
              <a:rPr lang="en-US" sz="3800" dirty="0" smtClean="0">
                <a:latin typeface="Century Gothic" pitchFamily="34" charset="0"/>
              </a:rPr>
              <a:t>anana, and </a:t>
            </a:r>
            <a:r>
              <a:rPr lang="en-US" sz="3800" dirty="0" smtClean="0">
                <a:solidFill>
                  <a:srgbClr val="00B050"/>
                </a:solidFill>
                <a:latin typeface="Century Gothic" pitchFamily="34" charset="0"/>
              </a:rPr>
              <a:t>b</a:t>
            </a:r>
            <a:r>
              <a:rPr lang="en-US" sz="3800" dirty="0" smtClean="0">
                <a:latin typeface="Century Gothic" pitchFamily="34" charset="0"/>
              </a:rPr>
              <a:t>locks. </a:t>
            </a:r>
            <a:r>
              <a:rPr lang="en-US" sz="3800" dirty="0" smtClean="0">
                <a:latin typeface="Century Gothic" pitchFamily="34" charset="0"/>
              </a:rPr>
              <a:t>We took pictures of </a:t>
            </a:r>
            <a:r>
              <a:rPr lang="en-US" sz="3800" dirty="0" smtClean="0">
                <a:latin typeface="Century Gothic" pitchFamily="34" charset="0"/>
              </a:rPr>
              <a:t>them. </a:t>
            </a:r>
            <a:r>
              <a:rPr lang="en-US" sz="3800" dirty="0" smtClean="0">
                <a:latin typeface="Century Gothic" pitchFamily="34" charset="0"/>
              </a:rPr>
              <a:t>Maybe we will make them into a </a:t>
            </a:r>
            <a:r>
              <a:rPr lang="en-US" sz="3800" dirty="0" smtClean="0">
                <a:solidFill>
                  <a:srgbClr val="00B050"/>
                </a:solidFill>
                <a:latin typeface="Century Gothic" pitchFamily="34" charset="0"/>
              </a:rPr>
              <a:t>b</a:t>
            </a:r>
            <a:r>
              <a:rPr lang="en-US" sz="3800" dirty="0" smtClean="0">
                <a:latin typeface="Century Gothic" pitchFamily="34" charset="0"/>
              </a:rPr>
              <a:t>ook some day. </a:t>
            </a: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Tree>
    <p:extLst>
      <p:ext uri="{BB962C8B-B14F-4D97-AF65-F5344CB8AC3E}">
        <p14:creationId xmlns:p14="http://schemas.microsoft.com/office/powerpoint/2010/main" val="277527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609600"/>
            <a:ext cx="7772400" cy="1143000"/>
          </a:xfrm>
        </p:spPr>
        <p:txBody>
          <a:bodyPr/>
          <a:lstStyle/>
          <a:p>
            <a:pPr eaLnBrk="1" hangingPunct="1"/>
            <a:r>
              <a:rPr lang="en-US" dirty="0" smtClean="0">
                <a:latin typeface="Century Gothic" pitchFamily="34" charset="0"/>
              </a:rPr>
              <a:t>Our ____ Story</a:t>
            </a:r>
            <a:endParaRPr lang="en-US" sz="2800" dirty="0" smtClean="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2" name="Content Placeholder 1"/>
          <p:cNvSpPr>
            <a:spLocks noGrp="1"/>
          </p:cNvSpPr>
          <p:nvPr>
            <p:ph idx="1"/>
          </p:nvPr>
        </p:nvSpPr>
        <p:spPr>
          <a:xfrm>
            <a:off x="685800" y="1874837"/>
            <a:ext cx="7924800" cy="4525963"/>
          </a:xfrm>
        </p:spPr>
        <p:txBody>
          <a:bodyPr/>
          <a:lstStyle/>
          <a:p>
            <a:pPr marL="0" indent="0">
              <a:buNone/>
            </a:pPr>
            <a:r>
              <a:rPr lang="en-US" sz="3800" dirty="0" smtClean="0">
                <a:latin typeface="Century Gothic" pitchFamily="34" charset="0"/>
              </a:rPr>
              <a:t>Our special letter is ___. Today, we went to find some things with ___. We looked all around the classroom. We found ___, ___, ___, and ___. We took pictures of each one. Maybe we will make them into a book some day. </a:t>
            </a: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Tree>
    <p:extLst>
      <p:ext uri="{BB962C8B-B14F-4D97-AF65-F5344CB8AC3E}">
        <p14:creationId xmlns:p14="http://schemas.microsoft.com/office/powerpoint/2010/main" val="831307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457200" y="457200"/>
            <a:ext cx="8229600" cy="1143000"/>
          </a:xfrm>
        </p:spPr>
        <p:txBody>
          <a:bodyPr/>
          <a:lstStyle/>
          <a:p>
            <a:pPr eaLnBrk="1" hangingPunct="1"/>
            <a:r>
              <a:rPr lang="en-US" dirty="0" smtClean="0">
                <a:latin typeface="Century Gothic" pitchFamily="34" charset="0"/>
              </a:rPr>
              <a:t>Our </a:t>
            </a:r>
            <a:r>
              <a:rPr lang="en-US" dirty="0">
                <a:solidFill>
                  <a:srgbClr val="00B050"/>
                </a:solidFill>
                <a:latin typeface="Century Gothic" pitchFamily="34" charset="0"/>
              </a:rPr>
              <a:t>B</a:t>
            </a:r>
            <a:r>
              <a:rPr lang="en-US" dirty="0" smtClean="0">
                <a:latin typeface="Century Gothic" pitchFamily="34" charset="0"/>
              </a:rPr>
              <a:t> Hunt </a:t>
            </a:r>
            <a:r>
              <a:rPr lang="en-US" sz="2800" dirty="0" smtClean="0">
                <a:solidFill>
                  <a:srgbClr val="00B050"/>
                </a:solidFill>
                <a:latin typeface="Century Gothic" pitchFamily="34" charset="0"/>
              </a:rPr>
              <a:t>(Example)</a:t>
            </a:r>
            <a:endParaRPr lang="en-US" sz="2800" dirty="0" smtClean="0">
              <a:solidFill>
                <a:srgbClr val="00B050"/>
              </a:solidFill>
              <a:latin typeface="Century Gothic" pitchFamily="34" charset="0"/>
            </a:endParaRPr>
          </a:p>
        </p:txBody>
      </p:sp>
      <p:sp>
        <p:nvSpPr>
          <p:cNvPr id="4" name="Text Placeholder 3"/>
          <p:cNvSpPr>
            <a:spLocks noGrp="1"/>
          </p:cNvSpPr>
          <p:nvPr>
            <p:ph type="body" idx="1"/>
          </p:nvPr>
        </p:nvSpPr>
        <p:spPr>
          <a:xfrm>
            <a:off x="762000" y="1722438"/>
            <a:ext cx="3735388" cy="639762"/>
          </a:xfrm>
        </p:spPr>
        <p:txBody>
          <a:bodyPr/>
          <a:lstStyle/>
          <a:p>
            <a:r>
              <a:rPr lang="en-US" sz="4000" b="0" dirty="0" smtClean="0">
                <a:latin typeface="Century Gothic" pitchFamily="34" charset="0"/>
              </a:rPr>
              <a:t>We found:</a:t>
            </a:r>
            <a:endParaRPr lang="en-US" sz="4000" b="0" dirty="0">
              <a:latin typeface="Century Gothic" pitchFamily="34" charset="0"/>
            </a:endParaRPr>
          </a:p>
        </p:txBody>
      </p:sp>
      <p:sp>
        <p:nvSpPr>
          <p:cNvPr id="2" name="Content Placeholder 1"/>
          <p:cNvSpPr>
            <a:spLocks noGrp="1"/>
          </p:cNvSpPr>
          <p:nvPr>
            <p:ph sz="half" idx="2"/>
          </p:nvPr>
        </p:nvSpPr>
        <p:spPr>
          <a:xfrm>
            <a:off x="762000" y="2449512"/>
            <a:ext cx="3735388" cy="3951288"/>
          </a:xfrm>
        </p:spPr>
        <p:txBody>
          <a:bodyPr/>
          <a:lstStyle/>
          <a:p>
            <a:pPr marL="0" indent="0">
              <a:buNone/>
            </a:pPr>
            <a:r>
              <a:rPr lang="en-US" sz="4000" dirty="0" smtClean="0">
                <a:latin typeface="Century Gothic" pitchFamily="34" charset="0"/>
              </a:rPr>
              <a:t>1</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all</a:t>
            </a:r>
            <a:endParaRPr lang="en-US" sz="4000" dirty="0" smtClean="0">
              <a:latin typeface="Century Gothic" pitchFamily="34" charset="0"/>
            </a:endParaRPr>
          </a:p>
          <a:p>
            <a:pPr marL="0" indent="0">
              <a:buNone/>
            </a:pPr>
            <a:r>
              <a:rPr lang="en-US" sz="4000" dirty="0" smtClean="0">
                <a:latin typeface="Century Gothic" pitchFamily="34" charset="0"/>
              </a:rPr>
              <a:t>2</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locks</a:t>
            </a:r>
            <a:endParaRPr lang="en-US" sz="4000" dirty="0" smtClean="0">
              <a:latin typeface="Century Gothic" pitchFamily="34" charset="0"/>
            </a:endParaRPr>
          </a:p>
          <a:p>
            <a:pPr marL="0" indent="0">
              <a:buNone/>
            </a:pPr>
            <a:r>
              <a:rPr lang="en-US" sz="4000" dirty="0" smtClean="0">
                <a:latin typeface="Century Gothic" pitchFamily="34" charset="0"/>
              </a:rPr>
              <a:t>3. </a:t>
            </a:r>
            <a:r>
              <a:rPr lang="en-US" sz="4000" dirty="0" smtClean="0">
                <a:solidFill>
                  <a:srgbClr val="00B050"/>
                </a:solidFill>
                <a:latin typeface="Century Gothic" pitchFamily="34" charset="0"/>
              </a:rPr>
              <a:t>b</a:t>
            </a:r>
            <a:r>
              <a:rPr lang="en-US" sz="4000" dirty="0" smtClean="0">
                <a:latin typeface="Century Gothic" pitchFamily="34" charset="0"/>
              </a:rPr>
              <a:t>ooks</a:t>
            </a:r>
            <a:endParaRPr lang="en-US" sz="4000" dirty="0" smtClean="0">
              <a:latin typeface="Century Gothic" pitchFamily="34" charset="0"/>
            </a:endParaRPr>
          </a:p>
          <a:p>
            <a:pPr marL="0" indent="0">
              <a:buNone/>
            </a:pPr>
            <a:r>
              <a:rPr lang="en-US" sz="4000" dirty="0" smtClean="0">
                <a:latin typeface="Century Gothic" pitchFamily="34" charset="0"/>
              </a:rPr>
              <a:t>4</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ird</a:t>
            </a:r>
            <a:endParaRPr lang="en-US" sz="4000" dirty="0" smtClean="0">
              <a:latin typeface="Century Gothic" pitchFamily="34" charset="0"/>
            </a:endParaRPr>
          </a:p>
          <a:p>
            <a:pPr marL="0" indent="0">
              <a:buNone/>
            </a:pPr>
            <a:r>
              <a:rPr lang="en-US" sz="4000" dirty="0" smtClean="0">
                <a:latin typeface="Century Gothic" pitchFamily="34" charset="0"/>
              </a:rPr>
              <a:t>5</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ib</a:t>
            </a:r>
            <a:endParaRPr lang="en-US" sz="3200" dirty="0">
              <a:latin typeface="Century Gothic" pitchFamily="34" charset="0"/>
            </a:endParaRPr>
          </a:p>
        </p:txBody>
      </p:sp>
      <p:sp>
        <p:nvSpPr>
          <p:cNvPr id="6" name="Content Placeholder 5"/>
          <p:cNvSpPr>
            <a:spLocks noGrp="1"/>
          </p:cNvSpPr>
          <p:nvPr>
            <p:ph sz="quarter" idx="4"/>
          </p:nvPr>
        </p:nvSpPr>
        <p:spPr>
          <a:xfrm>
            <a:off x="3505200" y="2449512"/>
            <a:ext cx="4041775" cy="3951288"/>
          </a:xfrm>
        </p:spPr>
        <p:txBody>
          <a:bodyPr/>
          <a:lstStyle/>
          <a:p>
            <a:pPr marL="0" indent="0">
              <a:buNone/>
            </a:pPr>
            <a:r>
              <a:rPr lang="en-US" sz="4000" dirty="0" smtClean="0">
                <a:latin typeface="Century Gothic" pitchFamily="34" charset="0"/>
              </a:rPr>
              <a:t>6</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uildings</a:t>
            </a:r>
            <a:endParaRPr lang="en-US" sz="4000" dirty="0" smtClean="0">
              <a:latin typeface="Century Gothic" pitchFamily="34" charset="0"/>
            </a:endParaRPr>
          </a:p>
          <a:p>
            <a:pPr marL="0" indent="0">
              <a:buNone/>
            </a:pPr>
            <a:r>
              <a:rPr lang="en-US" sz="4000" dirty="0" smtClean="0">
                <a:latin typeface="Century Gothic" pitchFamily="34" charset="0"/>
              </a:rPr>
              <a:t>7</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ricks</a:t>
            </a:r>
            <a:endParaRPr lang="en-US" sz="4000" dirty="0" smtClean="0">
              <a:latin typeface="Century Gothic" pitchFamily="34" charset="0"/>
            </a:endParaRPr>
          </a:p>
          <a:p>
            <a:pPr marL="0" indent="0">
              <a:buNone/>
            </a:pPr>
            <a:r>
              <a:rPr lang="en-US" sz="4000" dirty="0" smtClean="0">
                <a:latin typeface="Century Gothic" pitchFamily="34" charset="0"/>
              </a:rPr>
              <a:t>8</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anana</a:t>
            </a:r>
            <a:endParaRPr lang="en-US" sz="4000" dirty="0" smtClean="0">
              <a:latin typeface="Century Gothic" pitchFamily="34" charset="0"/>
            </a:endParaRPr>
          </a:p>
          <a:p>
            <a:pPr marL="0" indent="0">
              <a:buNone/>
            </a:pPr>
            <a:r>
              <a:rPr lang="en-US" sz="4000" dirty="0" smtClean="0">
                <a:latin typeface="Century Gothic" pitchFamily="34" charset="0"/>
              </a:rPr>
              <a:t>9</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read</a:t>
            </a:r>
            <a:endParaRPr lang="en-US" sz="4000" dirty="0" smtClean="0">
              <a:latin typeface="Century Gothic" pitchFamily="34" charset="0"/>
            </a:endParaRPr>
          </a:p>
          <a:p>
            <a:pPr marL="0" indent="0">
              <a:buNone/>
            </a:pPr>
            <a:r>
              <a:rPr lang="en-US" sz="4000" dirty="0" smtClean="0">
                <a:latin typeface="Century Gothic" pitchFamily="34" charset="0"/>
              </a:rPr>
              <a:t>10</a:t>
            </a:r>
            <a:r>
              <a:rPr lang="en-US" sz="4000" dirty="0" smtClean="0">
                <a:latin typeface="Century Gothic" pitchFamily="34" charset="0"/>
              </a:rPr>
              <a:t>. </a:t>
            </a:r>
            <a:r>
              <a:rPr lang="en-US" sz="4000" dirty="0" smtClean="0">
                <a:solidFill>
                  <a:srgbClr val="00B050"/>
                </a:solidFill>
                <a:latin typeface="Century Gothic" pitchFamily="34" charset="0"/>
              </a:rPr>
              <a:t>b</a:t>
            </a:r>
            <a:r>
              <a:rPr lang="en-US" sz="4000" dirty="0" smtClean="0">
                <a:latin typeface="Century Gothic" pitchFamily="34" charset="0"/>
              </a:rPr>
              <a:t>asket</a:t>
            </a:r>
            <a:endParaRPr lang="en-US" sz="4000" dirty="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
        <p:nvSpPr>
          <p:cNvPr id="5" name="TextBox 4"/>
          <p:cNvSpPr txBox="1"/>
          <p:nvPr/>
        </p:nvSpPr>
        <p:spPr>
          <a:xfrm>
            <a:off x="6400800" y="1600200"/>
            <a:ext cx="2590800" cy="2862322"/>
          </a:xfrm>
          <a:prstGeom prst="rect">
            <a:avLst/>
          </a:prstGeom>
          <a:solidFill>
            <a:schemeClr val="bg1"/>
          </a:solidFill>
          <a:ln w="57150">
            <a:solidFill>
              <a:srgbClr val="00B050"/>
            </a:solidFill>
            <a:prstDash val="sysDot"/>
          </a:ln>
        </p:spPr>
        <p:txBody>
          <a:bodyPr wrap="square" rtlCol="0">
            <a:spAutoFit/>
          </a:bodyPr>
          <a:lstStyle/>
          <a:p>
            <a:r>
              <a:rPr lang="en-US" dirty="0" smtClean="0"/>
              <a:t>Place pictures or objects that begin with the target letter around the room, in the hallway, or in the recess yard. Search for them together. Talk about the discoveries and make a list of what was found. </a:t>
            </a:r>
            <a:endParaRPr lang="en-US" dirty="0"/>
          </a:p>
        </p:txBody>
      </p:sp>
    </p:spTree>
    <p:extLst>
      <p:ext uri="{BB962C8B-B14F-4D97-AF65-F5344CB8AC3E}">
        <p14:creationId xmlns:p14="http://schemas.microsoft.com/office/powerpoint/2010/main" val="2267691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457200" y="457200"/>
            <a:ext cx="8229600" cy="1143000"/>
          </a:xfrm>
        </p:spPr>
        <p:txBody>
          <a:bodyPr/>
          <a:lstStyle/>
          <a:p>
            <a:pPr eaLnBrk="1" hangingPunct="1"/>
            <a:r>
              <a:rPr lang="en-US" dirty="0" smtClean="0">
                <a:latin typeface="Century Gothic" pitchFamily="34" charset="0"/>
              </a:rPr>
              <a:t>Our ___ Hunt</a:t>
            </a:r>
            <a:endParaRPr lang="en-US" sz="2800" dirty="0" smtClean="0">
              <a:latin typeface="Century Gothic" pitchFamily="34" charset="0"/>
            </a:endParaRPr>
          </a:p>
        </p:txBody>
      </p:sp>
      <p:sp>
        <p:nvSpPr>
          <p:cNvPr id="4" name="Text Placeholder 3"/>
          <p:cNvSpPr>
            <a:spLocks noGrp="1"/>
          </p:cNvSpPr>
          <p:nvPr>
            <p:ph type="body" idx="1"/>
          </p:nvPr>
        </p:nvSpPr>
        <p:spPr>
          <a:xfrm>
            <a:off x="762000" y="1722438"/>
            <a:ext cx="3735388" cy="639762"/>
          </a:xfrm>
        </p:spPr>
        <p:txBody>
          <a:bodyPr/>
          <a:lstStyle/>
          <a:p>
            <a:r>
              <a:rPr lang="en-US" sz="4000" b="0" dirty="0" smtClean="0">
                <a:latin typeface="Century Gothic" pitchFamily="34" charset="0"/>
              </a:rPr>
              <a:t>We found:</a:t>
            </a:r>
            <a:endParaRPr lang="en-US" sz="4000" b="0" dirty="0">
              <a:latin typeface="Century Gothic" pitchFamily="34" charset="0"/>
            </a:endParaRPr>
          </a:p>
        </p:txBody>
      </p:sp>
      <p:sp>
        <p:nvSpPr>
          <p:cNvPr id="2" name="Content Placeholder 1"/>
          <p:cNvSpPr>
            <a:spLocks noGrp="1"/>
          </p:cNvSpPr>
          <p:nvPr>
            <p:ph sz="half" idx="2"/>
          </p:nvPr>
        </p:nvSpPr>
        <p:spPr>
          <a:xfrm>
            <a:off x="762000" y="2449512"/>
            <a:ext cx="3735388" cy="3951288"/>
          </a:xfrm>
        </p:spPr>
        <p:txBody>
          <a:bodyPr/>
          <a:lstStyle/>
          <a:p>
            <a:pPr marL="0" indent="0">
              <a:buNone/>
            </a:pPr>
            <a:r>
              <a:rPr lang="en-US" sz="4000" dirty="0" smtClean="0">
                <a:latin typeface="Century Gothic" pitchFamily="34" charset="0"/>
              </a:rPr>
              <a:t>1.</a:t>
            </a:r>
          </a:p>
          <a:p>
            <a:pPr marL="0" indent="0">
              <a:buNone/>
            </a:pPr>
            <a:r>
              <a:rPr lang="en-US" sz="4000" dirty="0" smtClean="0">
                <a:latin typeface="Century Gothic" pitchFamily="34" charset="0"/>
              </a:rPr>
              <a:t>2.</a:t>
            </a:r>
          </a:p>
          <a:p>
            <a:pPr marL="0" indent="0">
              <a:buNone/>
            </a:pPr>
            <a:r>
              <a:rPr lang="en-US" sz="4000" dirty="0" smtClean="0">
                <a:latin typeface="Century Gothic" pitchFamily="34" charset="0"/>
              </a:rPr>
              <a:t>3. </a:t>
            </a:r>
          </a:p>
          <a:p>
            <a:pPr marL="0" indent="0">
              <a:buNone/>
            </a:pPr>
            <a:r>
              <a:rPr lang="en-US" sz="4000" dirty="0" smtClean="0">
                <a:latin typeface="Century Gothic" pitchFamily="34" charset="0"/>
              </a:rPr>
              <a:t>4.</a:t>
            </a:r>
          </a:p>
          <a:p>
            <a:pPr marL="0" indent="0">
              <a:buNone/>
            </a:pPr>
            <a:r>
              <a:rPr lang="en-US" sz="4000" dirty="0" smtClean="0">
                <a:latin typeface="Century Gothic" pitchFamily="34" charset="0"/>
              </a:rPr>
              <a:t>5.</a:t>
            </a:r>
            <a:endParaRPr lang="en-US" sz="3200" dirty="0">
              <a:latin typeface="Century Gothic" pitchFamily="34" charset="0"/>
            </a:endParaRPr>
          </a:p>
        </p:txBody>
      </p:sp>
      <p:sp>
        <p:nvSpPr>
          <p:cNvPr id="6" name="Content Placeholder 5"/>
          <p:cNvSpPr>
            <a:spLocks noGrp="1"/>
          </p:cNvSpPr>
          <p:nvPr>
            <p:ph sz="quarter" idx="4"/>
          </p:nvPr>
        </p:nvSpPr>
        <p:spPr>
          <a:xfrm>
            <a:off x="4645025" y="2449512"/>
            <a:ext cx="4041775" cy="3951288"/>
          </a:xfrm>
        </p:spPr>
        <p:txBody>
          <a:bodyPr/>
          <a:lstStyle/>
          <a:p>
            <a:pPr marL="0" indent="0">
              <a:buNone/>
            </a:pPr>
            <a:r>
              <a:rPr lang="en-US" sz="4000" dirty="0" smtClean="0">
                <a:latin typeface="Century Gothic" pitchFamily="34" charset="0"/>
              </a:rPr>
              <a:t>6.</a:t>
            </a:r>
          </a:p>
          <a:p>
            <a:pPr marL="0" indent="0">
              <a:buNone/>
            </a:pPr>
            <a:r>
              <a:rPr lang="en-US" sz="4000" dirty="0" smtClean="0">
                <a:latin typeface="Century Gothic" pitchFamily="34" charset="0"/>
              </a:rPr>
              <a:t>7.</a:t>
            </a:r>
          </a:p>
          <a:p>
            <a:pPr marL="0" indent="0">
              <a:buNone/>
            </a:pPr>
            <a:r>
              <a:rPr lang="en-US" sz="4000" dirty="0" smtClean="0">
                <a:latin typeface="Century Gothic" pitchFamily="34" charset="0"/>
              </a:rPr>
              <a:t>8.</a:t>
            </a:r>
          </a:p>
          <a:p>
            <a:pPr marL="0" indent="0">
              <a:buNone/>
            </a:pPr>
            <a:r>
              <a:rPr lang="en-US" sz="4000" dirty="0" smtClean="0">
                <a:latin typeface="Century Gothic" pitchFamily="34" charset="0"/>
              </a:rPr>
              <a:t>9.</a:t>
            </a:r>
          </a:p>
          <a:p>
            <a:pPr marL="0" indent="0">
              <a:buNone/>
            </a:pPr>
            <a:r>
              <a:rPr lang="en-US" sz="4000" dirty="0" smtClean="0">
                <a:latin typeface="Century Gothic" pitchFamily="34" charset="0"/>
              </a:rPr>
              <a:t>10.</a:t>
            </a:r>
            <a:endParaRPr lang="en-US" sz="4000" dirty="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Tree>
    <p:extLst>
      <p:ext uri="{BB962C8B-B14F-4D97-AF65-F5344CB8AC3E}">
        <p14:creationId xmlns:p14="http://schemas.microsoft.com/office/powerpoint/2010/main" val="4253658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ctrTitle"/>
          </p:nvPr>
        </p:nvSpPr>
        <p:spPr/>
        <p:txBody>
          <a:bodyPr/>
          <a:lstStyle/>
          <a:p>
            <a:pPr eaLnBrk="1" hangingPunct="1"/>
            <a:r>
              <a:rPr lang="en-US" sz="7200" dirty="0" smtClean="0">
                <a:latin typeface="Century Gothic" pitchFamily="34" charset="0"/>
              </a:rPr>
              <a:t>Our ___ Book</a:t>
            </a:r>
            <a:endParaRPr lang="en-US" sz="4800" dirty="0" smtClean="0">
              <a:latin typeface="Century Gothic" pitchFamily="34" charset="0"/>
            </a:endParaRPr>
          </a:p>
        </p:txBody>
      </p:sp>
      <p:sp>
        <p:nvSpPr>
          <p:cNvPr id="2" name="Content Placeholder 1"/>
          <p:cNvSpPr>
            <a:spLocks noGrp="1"/>
          </p:cNvSpPr>
          <p:nvPr>
            <p:ph type="subTitle" idx="1"/>
          </p:nvPr>
        </p:nvSpPr>
        <p:spPr/>
        <p:txBody>
          <a:bodyPr/>
          <a:lstStyle/>
          <a:p>
            <a:pPr marL="0" indent="0" algn="ctr">
              <a:buNone/>
            </a:pPr>
            <a:r>
              <a:rPr lang="en-US" sz="3800" dirty="0" smtClean="0">
                <a:latin typeface="Century Gothic" pitchFamily="34" charset="0"/>
              </a:rPr>
              <a:t>By _________________ and</a:t>
            </a:r>
          </a:p>
          <a:p>
            <a:pPr marL="0" indent="0" algn="ctr">
              <a:buNone/>
            </a:pPr>
            <a:r>
              <a:rPr lang="en-US" sz="3800" dirty="0" smtClean="0">
                <a:latin typeface="Century Gothic" pitchFamily="34" charset="0"/>
              </a:rPr>
              <a:t>_________________</a:t>
            </a:r>
            <a:endParaRPr lang="en-US" sz="4000" dirty="0">
              <a:latin typeface="Century Gothic" pitchFamily="34" charset="0"/>
            </a:endParaRPr>
          </a:p>
          <a:p>
            <a:pPr marL="0" indent="0">
              <a:buNone/>
            </a:pPr>
            <a:r>
              <a:rPr lang="en-US" sz="2800" dirty="0" smtClean="0">
                <a:latin typeface="Century Gothic" pitchFamily="34" charset="0"/>
              </a:rPr>
              <a:t> </a:t>
            </a:r>
            <a:endParaRPr lang="en-US" sz="2800" dirty="0">
              <a:latin typeface="Century Gothic" pitchFamily="34" charset="0"/>
            </a:endParaRPr>
          </a:p>
          <a:p>
            <a:pPr marL="0" indent="0">
              <a:buNone/>
            </a:pPr>
            <a:endParaRPr lang="en-US" sz="2800" dirty="0">
              <a:latin typeface="Century Gothic" pitchFamily="34" charset="0"/>
            </a:endParaRPr>
          </a:p>
        </p:txBody>
      </p:sp>
      <p:sp>
        <p:nvSpPr>
          <p:cNvPr id="3" name="Footer Placeholder 2"/>
          <p:cNvSpPr>
            <a:spLocks noGrp="1"/>
          </p:cNvSpPr>
          <p:nvPr>
            <p:ph type="ftr" sz="quarter" idx="11"/>
          </p:nvPr>
        </p:nvSpPr>
        <p:spPr/>
        <p:txBody>
          <a:bodyPr/>
          <a:lstStyle/>
          <a:p>
            <a:pPr>
              <a:defRPr/>
            </a:pPr>
            <a:r>
              <a:rPr lang="en-US"/>
              <a:t>www.PrAACticalAAC.org</a:t>
            </a:r>
          </a:p>
        </p:txBody>
      </p:sp>
    </p:spTree>
    <p:extLst>
      <p:ext uri="{BB962C8B-B14F-4D97-AF65-F5344CB8AC3E}">
        <p14:creationId xmlns:p14="http://schemas.microsoft.com/office/powerpoint/2010/main" val="2777343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577</TotalTime>
  <Words>535</Words>
  <Application>Microsoft Office PowerPoint</Application>
  <PresentationFormat>On-screen Show (4:3)</PresentationFormat>
  <Paragraphs>111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Letter fun</vt:lpstr>
      <vt:lpstr>Using this Template</vt:lpstr>
      <vt:lpstr>Letter Hunt (Example)</vt:lpstr>
      <vt:lpstr>Letter Hunt</vt:lpstr>
      <vt:lpstr>Our B Story  (Example; Write a story about what you found)</vt:lpstr>
      <vt:lpstr>Our ____ Story</vt:lpstr>
      <vt:lpstr>Our B Hunt (Example)</vt:lpstr>
      <vt:lpstr>Our ___ Hunt</vt:lpstr>
      <vt:lpstr>Our ___ Book</vt:lpstr>
      <vt:lpstr>Look! We found a Band-Aid.</vt:lpstr>
      <vt:lpstr>Look! We found a ________.</vt:lpstr>
      <vt:lpstr>Look! We found a ________.</vt:lpstr>
      <vt:lpstr>Look! We found a ________.</vt:lpstr>
      <vt:lpstr>Look at all the ____ things we found.</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Carole</dc:creator>
  <cp:lastModifiedBy>Carole Zangari</cp:lastModifiedBy>
  <cp:revision>57</cp:revision>
  <dcterms:created xsi:type="dcterms:W3CDTF">2012-10-14T14:31:59Z</dcterms:created>
  <dcterms:modified xsi:type="dcterms:W3CDTF">2013-11-05T01:30:32Z</dcterms:modified>
</cp:coreProperties>
</file>