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4" r:id="rId4"/>
    <p:sldId id="275" r:id="rId5"/>
    <p:sldId id="280" r:id="rId6"/>
    <p:sldId id="281" r:id="rId7"/>
    <p:sldId id="276" r:id="rId8"/>
    <p:sldId id="277" r:id="rId9"/>
    <p:sldId id="278"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66"/>
    <a:srgbClr val="C5C5FF"/>
    <a:srgbClr val="9999FF"/>
    <a:srgbClr val="2FC9FF"/>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1B90-DEAC-46D9-89C2-9BB635671844}" type="datetimeFigureOut">
              <a:rPr lang="en-US" smtClean="0"/>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F575C-E5C9-44B6-93BE-EAE148A90A30}" type="slidenum">
              <a:rPr lang="en-US" smtClean="0"/>
              <a:t>‹#›</a:t>
            </a:fld>
            <a:endParaRPr lang="en-US"/>
          </a:p>
        </p:txBody>
      </p:sp>
    </p:spTree>
    <p:extLst>
      <p:ext uri="{BB962C8B-B14F-4D97-AF65-F5344CB8AC3E}">
        <p14:creationId xmlns:p14="http://schemas.microsoft.com/office/powerpoint/2010/main" val="5314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EB656-0417-44C9-A17E-63FC9CFE25BE}"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EF0-787D-4070-BDB8-F1B29613DAF1}"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74123-A3B3-4AA0-9D40-69AD506C2257}"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89AD-8CC6-4680-A9FA-490A5DC514D1}"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FD002-C31A-4CEA-BD2F-B1881A57AA15}"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C85C78-1EC4-4439-8813-F24AE0F64D27}"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7754F-6037-44C2-B701-8DA3D0357C36}" type="datetime1">
              <a:rPr lang="en-US" smtClean="0"/>
              <a:t>6/8/2013</a:t>
            </a:fld>
            <a:endParaRPr lang="en-US"/>
          </a:p>
        </p:txBody>
      </p:sp>
      <p:sp>
        <p:nvSpPr>
          <p:cNvPr id="8" name="Footer Placeholder 7"/>
          <p:cNvSpPr>
            <a:spLocks noGrp="1"/>
          </p:cNvSpPr>
          <p:nvPr>
            <p:ph type="ftr" sz="quarter" idx="11"/>
          </p:nvPr>
        </p:nvSpPr>
        <p:spPr/>
        <p:txBody>
          <a:bodyPr/>
          <a:lstStyle/>
          <a:p>
            <a:r>
              <a:rPr lang="en-US" smtClean="0"/>
              <a:t>www.PrAACticalAAC.org</a:t>
            </a:r>
            <a:endParaRPr lang="en-US"/>
          </a:p>
        </p:txBody>
      </p:sp>
      <p:sp>
        <p:nvSpPr>
          <p:cNvPr id="9" name="Slide Number Placeholder 8"/>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E23AE-BDE6-4FA2-AEF1-052C1AC293C4}" type="datetime1">
              <a:rPr lang="en-US" smtClean="0"/>
              <a:t>6/8/2013</a:t>
            </a:fld>
            <a:endParaRPr lang="en-US"/>
          </a:p>
        </p:txBody>
      </p:sp>
      <p:sp>
        <p:nvSpPr>
          <p:cNvPr id="4" name="Footer Placeholder 3"/>
          <p:cNvSpPr>
            <a:spLocks noGrp="1"/>
          </p:cNvSpPr>
          <p:nvPr>
            <p:ph type="ftr" sz="quarter" idx="11"/>
          </p:nvPr>
        </p:nvSpPr>
        <p:spPr/>
        <p:txBody>
          <a:bodyPr/>
          <a:lstStyle/>
          <a:p>
            <a:r>
              <a:rPr lang="en-US" smtClean="0"/>
              <a:t>www.PrAACticalAAC.org</a:t>
            </a:r>
            <a:endParaRPr lang="en-US"/>
          </a:p>
        </p:txBody>
      </p:sp>
      <p:sp>
        <p:nvSpPr>
          <p:cNvPr id="5" name="Slide Number Placeholder 4"/>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F7919-A177-47B7-BC12-4D243A1F19A8}" type="datetime1">
              <a:rPr lang="en-US" smtClean="0"/>
              <a:t>6/8/2013</a:t>
            </a:fld>
            <a:endParaRPr lang="en-US"/>
          </a:p>
        </p:txBody>
      </p:sp>
      <p:sp>
        <p:nvSpPr>
          <p:cNvPr id="3" name="Footer Placeholder 2"/>
          <p:cNvSpPr>
            <a:spLocks noGrp="1"/>
          </p:cNvSpPr>
          <p:nvPr>
            <p:ph type="ftr" sz="quarter" idx="11"/>
          </p:nvPr>
        </p:nvSpPr>
        <p:spPr/>
        <p:txBody>
          <a:bodyPr/>
          <a:lstStyle/>
          <a:p>
            <a:r>
              <a:rPr lang="en-US" smtClean="0"/>
              <a:t>www.PrAACticalAAC.org</a:t>
            </a:r>
            <a:endParaRPr lang="en-US"/>
          </a:p>
        </p:txBody>
      </p:sp>
      <p:sp>
        <p:nvSpPr>
          <p:cNvPr id="4" name="Slide Number Placeholder 3"/>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0BFDB-42C0-47D9-809A-1A1D6AE9C219}"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AF04B-5C95-4DED-A105-73AA71D5601E}"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70C03-0773-4259-8F11-0065406D37FE}" type="datetime1">
              <a:rPr lang="en-US" smtClean="0"/>
              <a:t>6/8/2013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www.PrAACticalAAC.org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06889-3C60-41FD-B238-EE138AD1A8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ctrTitle"/>
          </p:nvPr>
        </p:nvSpPr>
        <p:spPr>
          <a:xfrm>
            <a:off x="685800" y="1600201"/>
            <a:ext cx="7772400" cy="2000250"/>
          </a:xfrm>
        </p:spPr>
        <p:txBody>
          <a:bodyPr>
            <a:noAutofit/>
          </a:bodyPr>
          <a:lstStyle/>
          <a:p>
            <a:r>
              <a:rPr lang="en-US" sz="5400" b="1" dirty="0" smtClean="0">
                <a:latin typeface="MTF Jotted" pitchFamily="2" charset="0"/>
              </a:rPr>
              <a:t>Alphabet cards</a:t>
            </a:r>
            <a:r>
              <a:rPr lang="en-US" sz="5400" dirty="0" smtClean="0">
                <a:latin typeface="MTF Jotted" pitchFamily="2" charset="0"/>
              </a:rPr>
              <a:t> </a:t>
            </a:r>
            <a:r>
              <a:rPr lang="en-US" sz="4800" dirty="0" smtClean="0">
                <a:latin typeface="MTF Jotted" pitchFamily="2" charset="0"/>
              </a:rPr>
              <a:t> </a:t>
            </a:r>
            <a:endParaRPr lang="en-US" sz="5400" dirty="0">
              <a:latin typeface="MTF Jotted" pitchFamily="2" charset="0"/>
            </a:endParaRPr>
          </a:p>
        </p:txBody>
      </p:sp>
      <p:sp>
        <p:nvSpPr>
          <p:cNvPr id="3" name="Subtitle 2"/>
          <p:cNvSpPr>
            <a:spLocks noGrp="1"/>
          </p:cNvSpPr>
          <p:nvPr>
            <p:ph type="subTitle" idx="1"/>
          </p:nvPr>
        </p:nvSpPr>
        <p:spPr>
          <a:xfrm>
            <a:off x="3025180" y="3886200"/>
            <a:ext cx="5280620" cy="2133600"/>
          </a:xfrm>
        </p:spPr>
        <p:txBody>
          <a:bodyPr>
            <a:normAutofit/>
          </a:bodyPr>
          <a:lstStyle/>
          <a:p>
            <a:endParaRPr lang="en-US" dirty="0" smtClean="0"/>
          </a:p>
          <a:p>
            <a:pPr algn="l"/>
            <a:r>
              <a:rPr lang="en-US" sz="3600" dirty="0" smtClean="0">
                <a:solidFill>
                  <a:srgbClr val="080808"/>
                </a:solidFill>
                <a:latin typeface="Century Gothic" pitchFamily="34" charset="0"/>
              </a:rPr>
              <a:t>PrAACtical </a:t>
            </a:r>
            <a:r>
              <a:rPr lang="en-US" sz="3600" dirty="0" smtClean="0">
                <a:solidFill>
                  <a:srgbClr val="080808"/>
                </a:solidFill>
                <a:latin typeface="Century Gothic" pitchFamily="34" charset="0"/>
              </a:rPr>
              <a:t>AAC</a:t>
            </a:r>
          </a:p>
          <a:p>
            <a:pPr algn="l"/>
            <a:r>
              <a:rPr lang="en-US" sz="2000" dirty="0" smtClean="0">
                <a:solidFill>
                  <a:srgbClr val="080808"/>
                </a:solidFill>
                <a:latin typeface="Century Gothic" pitchFamily="34" charset="0"/>
              </a:rPr>
              <a:t>www.PrAACticalAAC.org</a:t>
            </a:r>
            <a:endParaRPr lang="en-US" sz="20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048000"/>
            <a:ext cx="2339381" cy="310515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275763">
            <a:off x="5646466" y="350097"/>
            <a:ext cx="2262680" cy="18877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solidFill>
            <a:schemeClr val="bg1"/>
          </a:solid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25248802"/>
              </p:ext>
            </p:extLst>
          </p:nvPr>
        </p:nvGraphicFramePr>
        <p:xfrm>
          <a:off x="762000" y="1066800"/>
          <a:ext cx="7696200" cy="4124960"/>
        </p:xfrm>
        <a:graphic>
          <a:graphicData uri="http://schemas.openxmlformats.org/drawingml/2006/table">
            <a:tbl>
              <a:tblPr firstRow="1" bandRow="1">
                <a:tableStyleId>{5940675A-B579-460E-94D1-54222C63F5DA}</a:tableStyleId>
              </a:tblPr>
              <a:tblGrid>
                <a:gridCol w="769620"/>
                <a:gridCol w="769620"/>
                <a:gridCol w="769620"/>
                <a:gridCol w="769620"/>
                <a:gridCol w="769620"/>
                <a:gridCol w="769620"/>
                <a:gridCol w="769620"/>
                <a:gridCol w="769620"/>
                <a:gridCol w="769620"/>
                <a:gridCol w="769620"/>
              </a:tblGrid>
              <a:tr h="1031240">
                <a:tc>
                  <a:txBody>
                    <a:bodyPr/>
                    <a:lstStyle/>
                    <a:p>
                      <a:pPr algn="ctr"/>
                      <a:r>
                        <a:rPr lang="en-US" sz="6000" b="1" dirty="0" smtClean="0">
                          <a:latin typeface="Century Gothic" pitchFamily="34" charset="0"/>
                        </a:rPr>
                        <a:t>Q</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W</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E</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R</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T</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Y</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U</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I</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O</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P</a:t>
                      </a:r>
                      <a:endParaRPr lang="en-US" sz="6000" b="1" dirty="0">
                        <a:latin typeface="Century Gothic" pitchFamily="34" charset="0"/>
                      </a:endParaRPr>
                    </a:p>
                  </a:txBody>
                  <a:tcPr/>
                </a:tc>
              </a:tr>
              <a:tr h="1031240">
                <a:tc>
                  <a:txBody>
                    <a:bodyPr/>
                    <a:lstStyle/>
                    <a:p>
                      <a:pPr algn="ctr"/>
                      <a:r>
                        <a:rPr lang="en-US" sz="6000" b="1" dirty="0" smtClean="0">
                          <a:latin typeface="Century Gothic" pitchFamily="34" charset="0"/>
                        </a:rPr>
                        <a:t>A</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S</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D</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F</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G</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H</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J</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K</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L</a:t>
                      </a:r>
                      <a:endParaRPr lang="en-US" sz="6000" b="1" dirty="0">
                        <a:latin typeface="Century Gothic" pitchFamily="34" charset="0"/>
                      </a:endParaRPr>
                    </a:p>
                  </a:txBody>
                  <a:tcPr/>
                </a:tc>
                <a:tc>
                  <a:txBody>
                    <a:bodyPr/>
                    <a:lstStyle/>
                    <a:p>
                      <a:pPr algn="ctr"/>
                      <a:endParaRPr lang="en-US" sz="1600" b="1" dirty="0" smtClean="0">
                        <a:latin typeface="Century Gothic" pitchFamily="34" charset="0"/>
                      </a:endParaRPr>
                    </a:p>
                    <a:p>
                      <a:pPr algn="ctr"/>
                      <a:r>
                        <a:rPr lang="en-US" sz="1600" b="1" dirty="0" smtClean="0">
                          <a:latin typeface="Century Gothic" pitchFamily="34" charset="0"/>
                        </a:rPr>
                        <a:t>New</a:t>
                      </a:r>
                    </a:p>
                    <a:p>
                      <a:r>
                        <a:rPr lang="en-US" sz="1600" b="1" dirty="0" smtClean="0">
                          <a:latin typeface="Century Gothic" pitchFamily="34" charset="0"/>
                        </a:rPr>
                        <a:t>Word</a:t>
                      </a:r>
                      <a:endParaRPr lang="en-US" sz="1600" b="1" dirty="0">
                        <a:latin typeface="Century Gothic" pitchFamily="34" charset="0"/>
                      </a:endParaRPr>
                    </a:p>
                  </a:txBody>
                  <a:tcPr/>
                </a:tc>
              </a:tr>
              <a:tr h="1031240">
                <a:tc>
                  <a:txBody>
                    <a:bodyPr/>
                    <a:lstStyle/>
                    <a:p>
                      <a:pPr algn="ctr"/>
                      <a:r>
                        <a:rPr lang="en-US" sz="6000" b="1" dirty="0" smtClean="0">
                          <a:latin typeface="Century Gothic" pitchFamily="34" charset="0"/>
                        </a:rPr>
                        <a:t>Z</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X</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C</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V</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B</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N</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M</a:t>
                      </a:r>
                      <a:endParaRPr lang="en-US" sz="6000" b="1" dirty="0">
                        <a:latin typeface="Century Gothic" pitchFamily="34" charset="0"/>
                      </a:endParaRPr>
                    </a:p>
                  </a:txBody>
                  <a:tcPr/>
                </a:tc>
                <a:tc>
                  <a:txBody>
                    <a:bodyPr/>
                    <a:lstStyle/>
                    <a:p>
                      <a:pPr algn="ctr"/>
                      <a:endParaRPr lang="en-US" sz="6000" b="1" dirty="0">
                        <a:latin typeface="Century Gothic" pitchFamily="34" charset="0"/>
                      </a:endParaRPr>
                    </a:p>
                  </a:txBody>
                  <a:tcPr/>
                </a:tc>
                <a:tc>
                  <a:txBody>
                    <a:bodyPr/>
                    <a:lstStyle/>
                    <a:p>
                      <a:pPr algn="ctr"/>
                      <a:endParaRPr lang="en-US" sz="6000" b="1" dirty="0">
                        <a:latin typeface="Century Gothic" pitchFamily="34" charset="0"/>
                      </a:endParaRPr>
                    </a:p>
                  </a:txBody>
                  <a:tcPr/>
                </a:tc>
                <a:tc>
                  <a:txBody>
                    <a:bodyPr/>
                    <a:lstStyle/>
                    <a:p>
                      <a:endParaRPr lang="en-US" sz="1600" b="1" dirty="0" smtClean="0">
                        <a:latin typeface="Century Gothic" pitchFamily="34" charset="0"/>
                      </a:endParaRPr>
                    </a:p>
                    <a:p>
                      <a:pPr algn="ctr"/>
                      <a:r>
                        <a:rPr lang="en-US" sz="1600" b="1" dirty="0" smtClean="0">
                          <a:latin typeface="Century Gothic" pitchFamily="34" charset="0"/>
                        </a:rPr>
                        <a:t>Start Over</a:t>
                      </a:r>
                      <a:endParaRPr lang="en-US" sz="1600" b="1" dirty="0">
                        <a:latin typeface="Century Gothic" pitchFamily="34" charset="0"/>
                      </a:endParaRPr>
                    </a:p>
                  </a:txBody>
                  <a:tcPr/>
                </a:tc>
              </a:tr>
              <a:tr h="1031240">
                <a:tc>
                  <a:txBody>
                    <a:bodyPr/>
                    <a:lstStyle/>
                    <a:p>
                      <a:pPr algn="ctr"/>
                      <a:r>
                        <a:rPr lang="en-US" sz="6000" b="0" dirty="0" smtClean="0">
                          <a:latin typeface="Century Gothic" pitchFamily="34" charset="0"/>
                        </a:rPr>
                        <a:t>0</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1</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2</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3</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4</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5</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6</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7</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8</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9</a:t>
                      </a:r>
                      <a:endParaRPr lang="en-US" sz="6000" b="0" dirty="0">
                        <a:latin typeface="Century Gothic" pitchFamily="34" charset="0"/>
                      </a:endParaRPr>
                    </a:p>
                  </a:txBody>
                  <a:tcPr/>
                </a:tc>
              </a:tr>
            </a:tbl>
          </a:graphicData>
        </a:graphic>
      </p:graphicFrame>
      <p:sp>
        <p:nvSpPr>
          <p:cNvPr id="5" name="Oval 4"/>
          <p:cNvSpPr/>
          <p:nvPr/>
        </p:nvSpPr>
        <p:spPr>
          <a:xfrm>
            <a:off x="762000" y="5486400"/>
            <a:ext cx="1524000" cy="838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entury Gothic" pitchFamily="34" charset="0"/>
              </a:rPr>
              <a:t>YES</a:t>
            </a:r>
            <a:endParaRPr lang="en-US" b="1" dirty="0">
              <a:solidFill>
                <a:schemeClr val="tx1"/>
              </a:solidFill>
              <a:latin typeface="Century Gothic" pitchFamily="34" charset="0"/>
            </a:endParaRPr>
          </a:p>
        </p:txBody>
      </p:sp>
      <p:sp>
        <p:nvSpPr>
          <p:cNvPr id="6" name="Oval 5"/>
          <p:cNvSpPr/>
          <p:nvPr/>
        </p:nvSpPr>
        <p:spPr>
          <a:xfrm>
            <a:off x="2895600" y="5475838"/>
            <a:ext cx="3429000" cy="838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Century Gothic" pitchFamily="34" charset="0"/>
              </a:rPr>
              <a:t>I don’t know.</a:t>
            </a:r>
            <a:endParaRPr lang="en-US" sz="1400" b="1" dirty="0">
              <a:solidFill>
                <a:schemeClr val="tx1"/>
              </a:solidFill>
              <a:latin typeface="Century Gothic" pitchFamily="34" charset="0"/>
            </a:endParaRPr>
          </a:p>
        </p:txBody>
      </p:sp>
      <p:sp>
        <p:nvSpPr>
          <p:cNvPr id="7" name="Oval 6"/>
          <p:cNvSpPr/>
          <p:nvPr/>
        </p:nvSpPr>
        <p:spPr>
          <a:xfrm>
            <a:off x="6934200" y="5486400"/>
            <a:ext cx="1524000" cy="838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entury Gothic" pitchFamily="34" charset="0"/>
              </a:rPr>
              <a:t>NO</a:t>
            </a:r>
            <a:endParaRPr lang="en-US" b="1" dirty="0">
              <a:solidFill>
                <a:schemeClr val="tx1"/>
              </a:solidFill>
              <a:latin typeface="Century Gothic" pitchFamily="34" charset="0"/>
            </a:endParaRPr>
          </a:p>
        </p:txBody>
      </p:sp>
    </p:spTree>
    <p:extLst>
      <p:ext uri="{BB962C8B-B14F-4D97-AF65-F5344CB8AC3E}">
        <p14:creationId xmlns:p14="http://schemas.microsoft.com/office/powerpoint/2010/main" val="339531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title"/>
          </p:nvPr>
        </p:nvSpPr>
        <p:spPr>
          <a:xfrm>
            <a:off x="457200" y="563562"/>
            <a:ext cx="8229600" cy="808038"/>
          </a:xfrm>
        </p:spPr>
        <p:txBody>
          <a:bodyPr>
            <a:noAutofit/>
          </a:bodyPr>
          <a:lstStyle/>
          <a:p>
            <a:r>
              <a:rPr lang="en-US" sz="3600" dirty="0" smtClean="0">
                <a:solidFill>
                  <a:srgbClr val="080808"/>
                </a:solidFill>
                <a:latin typeface="Century Gothic" pitchFamily="34" charset="0"/>
              </a:rPr>
              <a:t>Using these Alphabet Cards</a:t>
            </a:r>
            <a:endParaRPr lang="en-US" sz="3600" dirty="0">
              <a:latin typeface="MTF Jotted" pitchFamily="2" charset="0"/>
            </a:endParaRPr>
          </a:p>
        </p:txBody>
      </p:sp>
      <p:sp>
        <p:nvSpPr>
          <p:cNvPr id="3" name="Subtitle 2"/>
          <p:cNvSpPr>
            <a:spLocks noGrp="1"/>
          </p:cNvSpPr>
          <p:nvPr>
            <p:ph idx="1"/>
          </p:nvPr>
        </p:nvSpPr>
        <p:spPr>
          <a:xfrm>
            <a:off x="609600" y="1295400"/>
            <a:ext cx="8001000" cy="4953000"/>
          </a:xfrm>
        </p:spPr>
        <p:txBody>
          <a:bodyPr>
            <a:normAutofit fontScale="92500" lnSpcReduction="20000"/>
          </a:bodyPr>
          <a:lstStyle/>
          <a:p>
            <a:pPr>
              <a:buNone/>
            </a:pPr>
            <a:r>
              <a:rPr lang="en-US" sz="1900" dirty="0" smtClean="0">
                <a:solidFill>
                  <a:srgbClr val="080808"/>
                </a:solidFill>
                <a:latin typeface="Century Gothic" pitchFamily="34" charset="0"/>
              </a:rPr>
              <a:t>These cards are designed for people whose speech is unclear. They can use cards like these to spell out messages. They can also use them to indicate the initial letter of the word they are saying so that the listener is better able to guess what they are saying. E.g., P + ‘Ehnzil’ = Pencil</a:t>
            </a:r>
          </a:p>
          <a:p>
            <a:pPr>
              <a:buNone/>
            </a:pPr>
            <a:endParaRPr lang="en-US" sz="1300" u="sng" dirty="0" smtClean="0">
              <a:solidFill>
                <a:srgbClr val="080808"/>
              </a:solidFill>
              <a:latin typeface="Century Gothic" pitchFamily="34" charset="0"/>
            </a:endParaRPr>
          </a:p>
          <a:p>
            <a:pPr>
              <a:buNone/>
            </a:pPr>
            <a:r>
              <a:rPr lang="en-US" sz="1900" u="sng" dirty="0" smtClean="0">
                <a:solidFill>
                  <a:srgbClr val="080808"/>
                </a:solidFill>
                <a:latin typeface="Century Gothic" pitchFamily="34" charset="0"/>
              </a:rPr>
              <a:t>Directions</a:t>
            </a:r>
            <a:r>
              <a:rPr lang="en-US" sz="1900" dirty="0" smtClean="0">
                <a:solidFill>
                  <a:srgbClr val="080808"/>
                </a:solidFill>
                <a:latin typeface="Century Gothic" pitchFamily="34" charset="0"/>
              </a:rPr>
              <a:t>:</a:t>
            </a:r>
          </a:p>
          <a:p>
            <a:pPr lvl="1"/>
            <a:r>
              <a:rPr lang="en-US" sz="1700" dirty="0" smtClean="0">
                <a:solidFill>
                  <a:srgbClr val="080808"/>
                </a:solidFill>
                <a:latin typeface="Century Gothic" pitchFamily="34" charset="0"/>
              </a:rPr>
              <a:t>Download &amp; save the file.</a:t>
            </a:r>
          </a:p>
          <a:p>
            <a:pPr lvl="1"/>
            <a:r>
              <a:rPr lang="en-US" sz="1700" dirty="0" smtClean="0">
                <a:solidFill>
                  <a:srgbClr val="080808"/>
                </a:solidFill>
                <a:latin typeface="Century Gothic" pitchFamily="34" charset="0"/>
              </a:rPr>
              <a:t>Modify, as needed. </a:t>
            </a:r>
          </a:p>
          <a:p>
            <a:pPr lvl="1"/>
            <a:r>
              <a:rPr lang="en-US" sz="1700" dirty="0" smtClean="0">
                <a:solidFill>
                  <a:srgbClr val="080808"/>
                </a:solidFill>
                <a:latin typeface="Century Gothic" pitchFamily="34" charset="0"/>
              </a:rPr>
              <a:t>For printing, select the  handout option. Set desired number of slides per page based on the size you want. Print the slide version for a full-sized copy.</a:t>
            </a:r>
          </a:p>
          <a:p>
            <a:pPr lvl="1"/>
            <a:r>
              <a:rPr lang="en-US" sz="1700" dirty="0" smtClean="0">
                <a:solidFill>
                  <a:srgbClr val="080808"/>
                </a:solidFill>
                <a:latin typeface="Century Gothic" pitchFamily="34" charset="0"/>
              </a:rPr>
              <a:t>Print &amp; laminate.</a:t>
            </a:r>
          </a:p>
          <a:p>
            <a:pPr lvl="1"/>
            <a:r>
              <a:rPr lang="en-US" sz="1700" dirty="0" smtClean="0">
                <a:solidFill>
                  <a:srgbClr val="080808"/>
                </a:solidFill>
                <a:latin typeface="Century Gothic" pitchFamily="34" charset="0"/>
              </a:rPr>
              <a:t>Teach the communicator to either spell out</a:t>
            </a:r>
          </a:p>
          <a:p>
            <a:pPr marL="457200" lvl="1" indent="0">
              <a:buNone/>
            </a:pPr>
            <a:r>
              <a:rPr lang="en-US" sz="1700" dirty="0">
                <a:solidFill>
                  <a:srgbClr val="080808"/>
                </a:solidFill>
                <a:latin typeface="Century Gothic" pitchFamily="34" charset="0"/>
              </a:rPr>
              <a:t> </a:t>
            </a:r>
            <a:r>
              <a:rPr lang="en-US" sz="1700" dirty="0" smtClean="0">
                <a:solidFill>
                  <a:srgbClr val="080808"/>
                </a:solidFill>
                <a:latin typeface="Century Gothic" pitchFamily="34" charset="0"/>
              </a:rPr>
              <a:t>    the message OR point to the first letter of</a:t>
            </a:r>
          </a:p>
          <a:p>
            <a:pPr marL="457200" lvl="1" indent="0">
              <a:buNone/>
            </a:pPr>
            <a:r>
              <a:rPr lang="en-US" sz="1700" dirty="0">
                <a:solidFill>
                  <a:srgbClr val="080808"/>
                </a:solidFill>
                <a:latin typeface="Century Gothic" pitchFamily="34" charset="0"/>
              </a:rPr>
              <a:t> </a:t>
            </a:r>
            <a:r>
              <a:rPr lang="en-US" sz="1700" dirty="0" smtClean="0">
                <a:solidFill>
                  <a:srgbClr val="080808"/>
                </a:solidFill>
                <a:latin typeface="Century Gothic" pitchFamily="34" charset="0"/>
              </a:rPr>
              <a:t>    the word they are saying.</a:t>
            </a:r>
          </a:p>
          <a:p>
            <a:pPr marL="457200" lvl="1" indent="0">
              <a:buNone/>
            </a:pPr>
            <a:r>
              <a:rPr lang="en-US" sz="1600" dirty="0" smtClean="0">
                <a:solidFill>
                  <a:srgbClr val="080808"/>
                </a:solidFill>
                <a:latin typeface="Century Gothic" pitchFamily="34" charset="0"/>
              </a:rPr>
              <a:t> </a:t>
            </a:r>
          </a:p>
          <a:p>
            <a:pPr>
              <a:buNone/>
            </a:pPr>
            <a:r>
              <a:rPr lang="en-US" sz="1600" u="sng" dirty="0" smtClean="0">
                <a:solidFill>
                  <a:srgbClr val="080808"/>
                </a:solidFill>
                <a:latin typeface="Century Gothic" pitchFamily="34" charset="0"/>
              </a:rPr>
              <a:t>Attribution</a:t>
            </a:r>
            <a:r>
              <a:rPr lang="en-US" sz="1600" dirty="0" smtClean="0">
                <a:solidFill>
                  <a:srgbClr val="080808"/>
                </a:solidFill>
                <a:latin typeface="Century Gothic" pitchFamily="34" charset="0"/>
              </a:rPr>
              <a:t>: Please feel free to share with families &amp;                                </a:t>
            </a:r>
          </a:p>
          <a:p>
            <a:pPr>
              <a:buNone/>
            </a:pPr>
            <a:r>
              <a:rPr lang="en-US" sz="1600" dirty="0" smtClean="0">
                <a:solidFill>
                  <a:srgbClr val="080808"/>
                </a:solidFill>
                <a:latin typeface="Century Gothic" pitchFamily="34" charset="0"/>
              </a:rPr>
              <a:t>colleagues using professional standards for attribution. </a:t>
            </a:r>
          </a:p>
          <a:p>
            <a:pPr>
              <a:buNone/>
            </a:pPr>
            <a:r>
              <a:rPr lang="en-US" sz="1600" dirty="0" smtClean="0">
                <a:solidFill>
                  <a:srgbClr val="080808"/>
                </a:solidFill>
                <a:latin typeface="Century Gothic" pitchFamily="34" charset="0"/>
              </a:rPr>
              <a:t>These materials were  </a:t>
            </a:r>
            <a:r>
              <a:rPr lang="en-US" sz="1600" dirty="0">
                <a:solidFill>
                  <a:srgbClr val="080808"/>
                </a:solidFill>
                <a:latin typeface="Century Gothic" pitchFamily="34" charset="0"/>
              </a:rPr>
              <a:t>c</a:t>
            </a:r>
            <a:r>
              <a:rPr lang="en-US" sz="1600" dirty="0" smtClean="0">
                <a:solidFill>
                  <a:srgbClr val="080808"/>
                </a:solidFill>
                <a:latin typeface="Century Gothic" pitchFamily="34" charset="0"/>
              </a:rPr>
              <a:t>reated by PrAACtical AAC </a:t>
            </a:r>
          </a:p>
          <a:p>
            <a:pPr>
              <a:buNone/>
            </a:pPr>
            <a:r>
              <a:rPr lang="en-US" sz="1600" dirty="0" smtClean="0">
                <a:solidFill>
                  <a:srgbClr val="080808"/>
                </a:solidFill>
                <a:latin typeface="Century Gothic" pitchFamily="34" charset="0"/>
              </a:rPr>
              <a:t>(www.PrAACticalAAC.org).</a:t>
            </a:r>
            <a:endParaRPr lang="en-US" sz="16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1026" name="Picture 2"/>
          <p:cNvPicPr>
            <a:picLocks noChangeAspect="1" noChangeArrowheads="1"/>
          </p:cNvPicPr>
          <p:nvPr/>
        </p:nvPicPr>
        <p:blipFill>
          <a:blip r:embed="rId3" cstate="print"/>
          <a:srcRect/>
          <a:stretch>
            <a:fillRect/>
          </a:stretch>
        </p:blipFill>
        <p:spPr bwMode="auto">
          <a:xfrm>
            <a:off x="5943600" y="3887916"/>
            <a:ext cx="2732638" cy="27941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37449330"/>
              </p:ext>
            </p:extLst>
          </p:nvPr>
        </p:nvGraphicFramePr>
        <p:xfrm>
          <a:off x="685800" y="867507"/>
          <a:ext cx="7772400" cy="5122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dirty="0" smtClean="0">
                          <a:latin typeface="Century Gothic" pitchFamily="34" charset="0"/>
                        </a:rPr>
                        <a:t>Yes</a:t>
                      </a:r>
                    </a:p>
                  </a:txBody>
                  <a:tcPr>
                    <a:solidFill>
                      <a:srgbClr val="92D050"/>
                    </a:solidFill>
                  </a:tcPr>
                </a:tc>
              </a:tr>
              <a:tr h="712763">
                <a:tc>
                  <a:txBody>
                    <a:bodyPr/>
                    <a:lstStyle/>
                    <a:p>
                      <a:pPr algn="ctr"/>
                      <a:r>
                        <a:rPr lang="en-US" sz="4400" b="1" dirty="0" smtClean="0">
                          <a:latin typeface="Century Gothic" pitchFamily="34" charset="0"/>
                        </a:rPr>
                        <a:t>E</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F</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G</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solidFill>
                      <a:schemeClr val="bg1">
                        <a:lumMod val="75000"/>
                      </a:schemeClr>
                    </a:solidFill>
                  </a:tcPr>
                </a:tc>
                <a:tc>
                  <a:txBody>
                    <a:bodyPr/>
                    <a:lstStyle/>
                    <a:p>
                      <a:pPr algn="ctr"/>
                      <a:endParaRPr lang="en-US" sz="4400" b="1" dirty="0">
                        <a:latin typeface="Century Gothic" pitchFamily="34" charset="0"/>
                      </a:endParaRPr>
                    </a:p>
                  </a:txBody>
                  <a:tcPr>
                    <a:solidFill>
                      <a:schemeClr val="bg1">
                        <a:lumMod val="75000"/>
                      </a:schemeClr>
                    </a:solidFill>
                  </a:tcPr>
                </a:tc>
              </a:tr>
              <a:tr h="712763">
                <a:tc>
                  <a:txBody>
                    <a:bodyPr/>
                    <a:lstStyle/>
                    <a:p>
                      <a:pPr algn="ctr"/>
                      <a:r>
                        <a:rPr lang="en-US" sz="4400" b="1" dirty="0" smtClean="0">
                          <a:latin typeface="Century Gothic" pitchFamily="34" charset="0"/>
                        </a:rPr>
                        <a:t>I</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M</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0</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S</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U</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Y</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tc>
              </a:tr>
              <a:tr h="1312985">
                <a:tc>
                  <a:txBody>
                    <a:bodyPr/>
                    <a:lstStyle/>
                    <a:p>
                      <a:pPr algn="ctr"/>
                      <a:r>
                        <a:rPr lang="en-US" sz="3200" dirty="0" smtClean="0">
                          <a:latin typeface="Century Gothic" pitchFamily="34" charset="0"/>
                        </a:rPr>
                        <a:t>New</a:t>
                      </a:r>
                      <a:r>
                        <a:rPr lang="en-US" sz="3200" baseline="0" dirty="0" smtClean="0">
                          <a:latin typeface="Century Gothic" pitchFamily="34" charset="0"/>
                        </a:rPr>
                        <a:t> word</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Not right</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Start</a:t>
                      </a:r>
                      <a:r>
                        <a:rPr lang="en-US" sz="3200" baseline="0" dirty="0" smtClean="0">
                          <a:latin typeface="Century Gothic" pitchFamily="34" charset="0"/>
                        </a:rPr>
                        <a:t> over</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Next word</a:t>
                      </a:r>
                      <a:endParaRPr lang="en-US" sz="3200" dirty="0">
                        <a:latin typeface="Century Gothic" pitchFamily="34" charset="0"/>
                      </a:endParaRPr>
                    </a:p>
                  </a:txBody>
                  <a:tcPr>
                    <a:solidFill>
                      <a:srgbClr val="FFFF66"/>
                    </a:solidFill>
                  </a:tcPr>
                </a:tc>
                <a:tc>
                  <a:txBody>
                    <a:bodyPr/>
                    <a:lstStyle/>
                    <a:p>
                      <a:pPr algn="ctr"/>
                      <a:endParaRPr lang="en-US" sz="2400" dirty="0" smtClean="0">
                        <a:latin typeface="Century Gothic" pitchFamily="34" charset="0"/>
                      </a:endParaRPr>
                    </a:p>
                    <a:p>
                      <a:pPr algn="ctr"/>
                      <a:r>
                        <a:rPr lang="en-US" sz="2400" dirty="0" smtClean="0">
                          <a:latin typeface="Century Gothic" pitchFamily="34" charset="0"/>
                        </a:rPr>
                        <a:t>Thanks</a:t>
                      </a:r>
                      <a:endParaRPr lang="en-US" sz="3200" dirty="0">
                        <a:latin typeface="Century Gothic" pitchFamily="34" charset="0"/>
                      </a:endParaRPr>
                    </a:p>
                  </a:txBody>
                  <a:tcPr>
                    <a:solidFill>
                      <a:srgbClr val="FFFF66"/>
                    </a:solidFill>
                  </a:tcPr>
                </a:tc>
                <a:tc>
                  <a:txBody>
                    <a:bodyPr/>
                    <a:lstStyle/>
                    <a:p>
                      <a:pPr algn="ctr"/>
                      <a:endParaRPr lang="en-US" sz="2000" dirty="0" smtClean="0">
                        <a:latin typeface="Century Gothic" pitchFamily="34" charset="0"/>
                      </a:endParaRPr>
                    </a:p>
                    <a:p>
                      <a:pPr algn="ctr"/>
                      <a:r>
                        <a:rPr lang="en-US" sz="3200" dirty="0" smtClean="0">
                          <a:latin typeface="Century Gothic" pitchFamily="34" charset="0"/>
                        </a:rPr>
                        <a:t>No</a:t>
                      </a:r>
                      <a:endParaRPr lang="en-US" sz="3200" dirty="0">
                        <a:latin typeface="Century Gothic" pitchFamily="34" charset="0"/>
                      </a:endParaRPr>
                    </a:p>
                  </a:txBody>
                  <a:tcPr>
                    <a:solidFill>
                      <a:srgbClr val="FF0000"/>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21700989"/>
              </p:ext>
            </p:extLst>
          </p:nvPr>
        </p:nvGraphicFramePr>
        <p:xfrm>
          <a:off x="685800" y="867507"/>
          <a:ext cx="7772400" cy="5122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dirty="0" smtClean="0">
                          <a:latin typeface="Century Gothic" pitchFamily="34" charset="0"/>
                        </a:rPr>
                        <a:t>Yes</a:t>
                      </a:r>
                    </a:p>
                  </a:txBody>
                  <a:tcPr>
                    <a:noFill/>
                  </a:tcPr>
                </a:tc>
              </a:tr>
              <a:tr h="712763">
                <a:tc>
                  <a:txBody>
                    <a:bodyPr/>
                    <a:lstStyle/>
                    <a:p>
                      <a:pPr algn="ctr"/>
                      <a:r>
                        <a:rPr lang="en-US" sz="4400" b="1" dirty="0" smtClean="0">
                          <a:latin typeface="Century Gothic" pitchFamily="34" charset="0"/>
                        </a:rPr>
                        <a:t>E</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F</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G</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noFill/>
                  </a:tcPr>
                </a:tc>
                <a:tc>
                  <a:txBody>
                    <a:bodyPr/>
                    <a:lstStyle/>
                    <a:p>
                      <a:pPr algn="ctr"/>
                      <a:endParaRPr lang="en-US" sz="4400" b="1" dirty="0">
                        <a:latin typeface="Century Gothic" pitchFamily="34" charset="0"/>
                      </a:endParaRPr>
                    </a:p>
                  </a:txBody>
                  <a:tcPr>
                    <a:noFill/>
                  </a:tcPr>
                </a:tc>
              </a:tr>
              <a:tr h="712763">
                <a:tc>
                  <a:txBody>
                    <a:bodyPr/>
                    <a:lstStyle/>
                    <a:p>
                      <a:pPr algn="ctr"/>
                      <a:r>
                        <a:rPr lang="en-US" sz="4400" b="1" dirty="0" smtClean="0">
                          <a:latin typeface="Century Gothic" pitchFamily="34" charset="0"/>
                        </a:rPr>
                        <a:t>I</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M</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0</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S</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U</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Y</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tc>
              </a:tr>
              <a:tr h="1312985">
                <a:tc>
                  <a:txBody>
                    <a:bodyPr/>
                    <a:lstStyle/>
                    <a:p>
                      <a:pPr algn="ctr"/>
                      <a:r>
                        <a:rPr lang="en-US" sz="3200" dirty="0" smtClean="0">
                          <a:latin typeface="Century Gothic" pitchFamily="34" charset="0"/>
                        </a:rPr>
                        <a:t>New</a:t>
                      </a:r>
                      <a:r>
                        <a:rPr lang="en-US" sz="3200" baseline="0" dirty="0" smtClean="0">
                          <a:latin typeface="Century Gothic" pitchFamily="34" charset="0"/>
                        </a:rPr>
                        <a:t> word</a:t>
                      </a:r>
                      <a:endParaRPr lang="en-US" sz="3200" dirty="0">
                        <a:latin typeface="Century Gothic" pitchFamily="34" charset="0"/>
                      </a:endParaRPr>
                    </a:p>
                  </a:txBody>
                  <a:tcPr>
                    <a:noFill/>
                  </a:tcPr>
                </a:tc>
                <a:tc>
                  <a:txBody>
                    <a:bodyPr/>
                    <a:lstStyle/>
                    <a:p>
                      <a:pPr algn="ctr"/>
                      <a:r>
                        <a:rPr lang="en-US" sz="3200" dirty="0" smtClean="0">
                          <a:latin typeface="Century Gothic" pitchFamily="34" charset="0"/>
                        </a:rPr>
                        <a:t>Not right</a:t>
                      </a:r>
                      <a:endParaRPr lang="en-US" sz="3200" dirty="0">
                        <a:latin typeface="Century Gothic" pitchFamily="34" charset="0"/>
                      </a:endParaRPr>
                    </a:p>
                  </a:txBody>
                  <a:tcPr>
                    <a:noFill/>
                  </a:tcPr>
                </a:tc>
                <a:tc>
                  <a:txBody>
                    <a:bodyPr/>
                    <a:lstStyle/>
                    <a:p>
                      <a:pPr algn="ctr"/>
                      <a:r>
                        <a:rPr lang="en-US" sz="3200" dirty="0" smtClean="0">
                          <a:latin typeface="Century Gothic" pitchFamily="34" charset="0"/>
                        </a:rPr>
                        <a:t>Start</a:t>
                      </a:r>
                      <a:r>
                        <a:rPr lang="en-US" sz="3200" baseline="0" dirty="0" smtClean="0">
                          <a:latin typeface="Century Gothic" pitchFamily="34" charset="0"/>
                        </a:rPr>
                        <a:t> over</a:t>
                      </a:r>
                      <a:endParaRPr lang="en-US" sz="3200" dirty="0">
                        <a:latin typeface="Century Gothic" pitchFamily="34" charset="0"/>
                      </a:endParaRPr>
                    </a:p>
                  </a:txBody>
                  <a:tcPr>
                    <a:noFill/>
                  </a:tcPr>
                </a:tc>
                <a:tc>
                  <a:txBody>
                    <a:bodyPr/>
                    <a:lstStyle/>
                    <a:p>
                      <a:pPr algn="ctr"/>
                      <a:r>
                        <a:rPr lang="en-US" sz="3200" dirty="0" smtClean="0">
                          <a:latin typeface="Century Gothic" pitchFamily="34" charset="0"/>
                        </a:rPr>
                        <a:t>Next word</a:t>
                      </a:r>
                      <a:endParaRPr lang="en-US" sz="3200" dirty="0">
                        <a:latin typeface="Century Gothic" pitchFamily="34" charset="0"/>
                      </a:endParaRPr>
                    </a:p>
                  </a:txBody>
                  <a:tcPr>
                    <a:noFill/>
                  </a:tcPr>
                </a:tc>
                <a:tc>
                  <a:txBody>
                    <a:bodyPr/>
                    <a:lstStyle/>
                    <a:p>
                      <a:pPr algn="ctr"/>
                      <a:endParaRPr lang="en-US" sz="2400" dirty="0" smtClean="0">
                        <a:latin typeface="Century Gothic" pitchFamily="34" charset="0"/>
                      </a:endParaRPr>
                    </a:p>
                    <a:p>
                      <a:pPr algn="ctr"/>
                      <a:r>
                        <a:rPr lang="en-US" sz="2400" dirty="0" smtClean="0">
                          <a:latin typeface="Century Gothic" pitchFamily="34" charset="0"/>
                        </a:rPr>
                        <a:t>Thanks</a:t>
                      </a:r>
                      <a:endParaRPr lang="en-US" sz="3200" dirty="0">
                        <a:latin typeface="Century Gothic" pitchFamily="34" charset="0"/>
                      </a:endParaRPr>
                    </a:p>
                  </a:txBody>
                  <a:tcPr>
                    <a:noFill/>
                  </a:tcPr>
                </a:tc>
                <a:tc>
                  <a:txBody>
                    <a:bodyPr/>
                    <a:lstStyle/>
                    <a:p>
                      <a:pPr algn="ctr"/>
                      <a:endParaRPr lang="en-US" sz="2000" dirty="0" smtClean="0">
                        <a:latin typeface="Century Gothic" pitchFamily="34" charset="0"/>
                      </a:endParaRPr>
                    </a:p>
                    <a:p>
                      <a:pPr algn="ctr"/>
                      <a:r>
                        <a:rPr lang="en-US" sz="3200" dirty="0" smtClean="0">
                          <a:latin typeface="Century Gothic" pitchFamily="34" charset="0"/>
                        </a:rPr>
                        <a:t>No</a:t>
                      </a:r>
                      <a:endParaRPr lang="en-US" sz="3200" dirty="0">
                        <a:latin typeface="Century Gothic" pitchFamily="34" charset="0"/>
                      </a:endParaRPr>
                    </a:p>
                  </a:txBody>
                  <a:tcPr>
                    <a:noFill/>
                  </a:tcPr>
                </a:tc>
              </a:tr>
            </a:tbl>
          </a:graphicData>
        </a:graphic>
      </p:graphicFrame>
    </p:spTree>
    <p:extLst>
      <p:ext uri="{BB962C8B-B14F-4D97-AF65-F5344CB8AC3E}">
        <p14:creationId xmlns:p14="http://schemas.microsoft.com/office/powerpoint/2010/main" val="13469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09352184"/>
              </p:ext>
            </p:extLst>
          </p:nvPr>
        </p:nvGraphicFramePr>
        <p:xfrm>
          <a:off x="685800" y="668215"/>
          <a:ext cx="7772400" cy="5884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dirty="0" smtClean="0">
                          <a:latin typeface="Century Gothic" pitchFamily="34" charset="0"/>
                        </a:rPr>
                        <a:t>Yes</a:t>
                      </a:r>
                    </a:p>
                  </a:txBody>
                  <a:tcPr>
                    <a:solidFill>
                      <a:srgbClr val="92D050"/>
                    </a:solidFill>
                  </a:tcPr>
                </a:tc>
              </a:tr>
              <a:tr h="712763">
                <a:tc>
                  <a:txBody>
                    <a:bodyPr/>
                    <a:lstStyle/>
                    <a:p>
                      <a:pPr algn="ctr"/>
                      <a:r>
                        <a:rPr lang="en-US" sz="4400" b="1" dirty="0" smtClean="0">
                          <a:latin typeface="Century Gothic" pitchFamily="34" charset="0"/>
                        </a:rPr>
                        <a:t>E</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F</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G</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solidFill>
                      <a:schemeClr val="bg1">
                        <a:lumMod val="75000"/>
                      </a:schemeClr>
                    </a:solidFill>
                  </a:tcPr>
                </a:tc>
                <a:tc>
                  <a:txBody>
                    <a:bodyPr/>
                    <a:lstStyle/>
                    <a:p>
                      <a:pPr algn="ctr"/>
                      <a:endParaRPr lang="en-US" sz="4400" b="1" dirty="0">
                        <a:latin typeface="Century Gothic" pitchFamily="34" charset="0"/>
                      </a:endParaRPr>
                    </a:p>
                  </a:txBody>
                  <a:tcPr>
                    <a:solidFill>
                      <a:schemeClr val="bg1">
                        <a:lumMod val="75000"/>
                      </a:schemeClr>
                    </a:solidFill>
                  </a:tcPr>
                </a:tc>
              </a:tr>
              <a:tr h="712763">
                <a:tc>
                  <a:txBody>
                    <a:bodyPr/>
                    <a:lstStyle/>
                    <a:p>
                      <a:pPr algn="ctr"/>
                      <a:r>
                        <a:rPr lang="en-US" sz="4400" b="1" dirty="0" smtClean="0">
                          <a:latin typeface="Century Gothic" pitchFamily="34" charset="0"/>
                        </a:rPr>
                        <a:t>I</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M</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0</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S</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U</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Y</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tc>
              </a:tr>
              <a:tr h="712763">
                <a:tc gridSpan="6">
                  <a:txBody>
                    <a:bodyPr/>
                    <a:lstStyle/>
                    <a:p>
                      <a:pPr algn="ctr"/>
                      <a:r>
                        <a:rPr lang="en-US" sz="4400" b="1" spc="160" baseline="0" dirty="0" smtClean="0">
                          <a:latin typeface="Century Gothic" pitchFamily="34" charset="0"/>
                        </a:rPr>
                        <a:t>0  1  2  3  4  5  6  7  8  9  10</a:t>
                      </a:r>
                      <a:endParaRPr lang="en-US" sz="4400" b="1" spc="160" baseline="0" dirty="0">
                        <a:latin typeface="Century Gothic" pitchFamily="34" charset="0"/>
                      </a:endParaRPr>
                    </a:p>
                  </a:txBody>
                  <a:tcPr>
                    <a:solidFill>
                      <a:srgbClr val="FFCCFF"/>
                    </a:solidFill>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r>
              <a:tr h="1312985">
                <a:tc>
                  <a:txBody>
                    <a:bodyPr/>
                    <a:lstStyle/>
                    <a:p>
                      <a:pPr algn="ctr"/>
                      <a:r>
                        <a:rPr lang="en-US" sz="3200" dirty="0" smtClean="0">
                          <a:latin typeface="Century Gothic" pitchFamily="34" charset="0"/>
                        </a:rPr>
                        <a:t>New</a:t>
                      </a:r>
                      <a:r>
                        <a:rPr lang="en-US" sz="3200" baseline="0" dirty="0" smtClean="0">
                          <a:latin typeface="Century Gothic" pitchFamily="34" charset="0"/>
                        </a:rPr>
                        <a:t> word</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Not right</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Start</a:t>
                      </a:r>
                      <a:r>
                        <a:rPr lang="en-US" sz="3200" baseline="0" dirty="0" smtClean="0">
                          <a:latin typeface="Century Gothic" pitchFamily="34" charset="0"/>
                        </a:rPr>
                        <a:t> over</a:t>
                      </a:r>
                      <a:endParaRPr lang="en-US" sz="3200" dirty="0">
                        <a:latin typeface="Century Gothic" pitchFamily="34" charset="0"/>
                      </a:endParaRPr>
                    </a:p>
                  </a:txBody>
                  <a:tcPr>
                    <a:solidFill>
                      <a:srgbClr val="FFFF66"/>
                    </a:solidFill>
                  </a:tcPr>
                </a:tc>
                <a:tc>
                  <a:txBody>
                    <a:bodyPr/>
                    <a:lstStyle/>
                    <a:p>
                      <a:pPr algn="ctr"/>
                      <a:r>
                        <a:rPr lang="en-US" sz="3200" dirty="0" smtClean="0">
                          <a:latin typeface="Century Gothic" pitchFamily="34" charset="0"/>
                        </a:rPr>
                        <a:t>Next word</a:t>
                      </a:r>
                      <a:endParaRPr lang="en-US" sz="3200" dirty="0">
                        <a:latin typeface="Century Gothic" pitchFamily="34" charset="0"/>
                      </a:endParaRPr>
                    </a:p>
                  </a:txBody>
                  <a:tcPr>
                    <a:solidFill>
                      <a:srgbClr val="FFFF66"/>
                    </a:solidFill>
                  </a:tcPr>
                </a:tc>
                <a:tc>
                  <a:txBody>
                    <a:bodyPr/>
                    <a:lstStyle/>
                    <a:p>
                      <a:pPr algn="ctr"/>
                      <a:endParaRPr lang="en-US" sz="2400" dirty="0" smtClean="0">
                        <a:latin typeface="Century Gothic" pitchFamily="34" charset="0"/>
                      </a:endParaRPr>
                    </a:p>
                    <a:p>
                      <a:pPr algn="ctr"/>
                      <a:r>
                        <a:rPr lang="en-US" sz="2400" dirty="0" smtClean="0">
                          <a:latin typeface="Century Gothic" pitchFamily="34" charset="0"/>
                        </a:rPr>
                        <a:t>Thanks</a:t>
                      </a:r>
                      <a:endParaRPr lang="en-US" sz="3200" dirty="0">
                        <a:latin typeface="Century Gothic" pitchFamily="34" charset="0"/>
                      </a:endParaRPr>
                    </a:p>
                  </a:txBody>
                  <a:tcPr>
                    <a:solidFill>
                      <a:srgbClr val="FFFF66"/>
                    </a:solidFill>
                  </a:tcPr>
                </a:tc>
                <a:tc>
                  <a:txBody>
                    <a:bodyPr/>
                    <a:lstStyle/>
                    <a:p>
                      <a:pPr algn="ctr"/>
                      <a:endParaRPr lang="en-US" sz="2000" dirty="0" smtClean="0">
                        <a:latin typeface="Century Gothic" pitchFamily="34" charset="0"/>
                      </a:endParaRPr>
                    </a:p>
                    <a:p>
                      <a:pPr algn="ctr"/>
                      <a:r>
                        <a:rPr lang="en-US" sz="3200" dirty="0" smtClean="0">
                          <a:latin typeface="Century Gothic" pitchFamily="34" charset="0"/>
                        </a:rPr>
                        <a:t>No</a:t>
                      </a:r>
                      <a:endParaRPr lang="en-US" sz="3200" dirty="0">
                        <a:latin typeface="Century Gothic" pitchFamily="34" charset="0"/>
                      </a:endParaRPr>
                    </a:p>
                  </a:txBody>
                  <a:tcPr>
                    <a:solidFill>
                      <a:srgbClr val="FF0000"/>
                    </a:solidFill>
                  </a:tcPr>
                </a:tc>
              </a:tr>
            </a:tbl>
          </a:graphicData>
        </a:graphic>
      </p:graphicFrame>
    </p:spTree>
    <p:extLst>
      <p:ext uri="{BB962C8B-B14F-4D97-AF65-F5344CB8AC3E}">
        <p14:creationId xmlns:p14="http://schemas.microsoft.com/office/powerpoint/2010/main" val="3095583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78381319"/>
              </p:ext>
            </p:extLst>
          </p:nvPr>
        </p:nvGraphicFramePr>
        <p:xfrm>
          <a:off x="685800" y="685800"/>
          <a:ext cx="7772400" cy="5884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solidFill>
                      <a:schemeClr val="bg1"/>
                    </a:solidFill>
                  </a:tcPr>
                </a:tc>
                <a:tc>
                  <a:txBody>
                    <a:bodyPr/>
                    <a:lstStyle/>
                    <a:p>
                      <a:pPr algn="ctr"/>
                      <a:endParaRPr lang="en-US" sz="4400" b="1"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dirty="0" smtClean="0">
                          <a:latin typeface="Century Gothic" pitchFamily="34" charset="0"/>
                        </a:rPr>
                        <a:t>Yes</a:t>
                      </a:r>
                    </a:p>
                  </a:txBody>
                  <a:tcPr>
                    <a:solidFill>
                      <a:schemeClr val="bg1"/>
                    </a:solidFill>
                  </a:tcPr>
                </a:tc>
              </a:tr>
              <a:tr h="712763">
                <a:tc>
                  <a:txBody>
                    <a:bodyPr/>
                    <a:lstStyle/>
                    <a:p>
                      <a:pPr algn="ctr"/>
                      <a:r>
                        <a:rPr lang="en-US" sz="4400" b="1" dirty="0" smtClean="0">
                          <a:latin typeface="Century Gothic" pitchFamily="34" charset="0"/>
                        </a:rPr>
                        <a:t>E</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F</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G</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solidFill>
                      <a:schemeClr val="bg1"/>
                    </a:solidFill>
                  </a:tcPr>
                </a:tc>
                <a:tc>
                  <a:txBody>
                    <a:bodyPr/>
                    <a:lstStyle/>
                    <a:p>
                      <a:pPr algn="ctr"/>
                      <a:endParaRPr lang="en-US" sz="4400" b="1" dirty="0">
                        <a:latin typeface="Century Gothic" pitchFamily="34" charset="0"/>
                      </a:endParaRPr>
                    </a:p>
                  </a:txBody>
                  <a:tcPr>
                    <a:solidFill>
                      <a:schemeClr val="bg1"/>
                    </a:solidFill>
                  </a:tcPr>
                </a:tc>
                <a:tc>
                  <a:txBody>
                    <a:bodyPr/>
                    <a:lstStyle/>
                    <a:p>
                      <a:pPr algn="ctr"/>
                      <a:endParaRPr lang="en-US" sz="4400" b="1" dirty="0">
                        <a:latin typeface="Century Gothic" pitchFamily="34" charset="0"/>
                      </a:endParaRPr>
                    </a:p>
                  </a:txBody>
                  <a:tcPr>
                    <a:solidFill>
                      <a:schemeClr val="bg1"/>
                    </a:solidFill>
                  </a:tcPr>
                </a:tc>
              </a:tr>
              <a:tr h="712763">
                <a:tc>
                  <a:txBody>
                    <a:bodyPr/>
                    <a:lstStyle/>
                    <a:p>
                      <a:pPr algn="ctr"/>
                      <a:r>
                        <a:rPr lang="en-US" sz="4400" b="1" dirty="0" smtClean="0">
                          <a:latin typeface="Century Gothic" pitchFamily="34" charset="0"/>
                        </a:rPr>
                        <a:t>I</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M</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solidFill>
                      <a:schemeClr val="bg1"/>
                    </a:solidFill>
                  </a:tcPr>
                </a:tc>
              </a:tr>
              <a:tr h="712763">
                <a:tc>
                  <a:txBody>
                    <a:bodyPr/>
                    <a:lstStyle/>
                    <a:p>
                      <a:pPr algn="ctr"/>
                      <a:r>
                        <a:rPr lang="en-US" sz="4400" b="1" dirty="0" smtClean="0">
                          <a:latin typeface="Century Gothic" pitchFamily="34" charset="0"/>
                        </a:rPr>
                        <a:t>0</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S</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solidFill>
                      <a:schemeClr val="bg1"/>
                    </a:solidFill>
                  </a:tcPr>
                </a:tc>
              </a:tr>
              <a:tr h="712763">
                <a:tc>
                  <a:txBody>
                    <a:bodyPr/>
                    <a:lstStyle/>
                    <a:p>
                      <a:pPr algn="ctr"/>
                      <a:r>
                        <a:rPr lang="en-US" sz="4400" b="1" dirty="0" smtClean="0">
                          <a:latin typeface="Century Gothic" pitchFamily="34" charset="0"/>
                        </a:rPr>
                        <a:t>U</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Y</a:t>
                      </a:r>
                      <a:endParaRPr lang="en-US" sz="4400" b="1" dirty="0">
                        <a:latin typeface="Century Gothic" pitchFamily="34" charset="0"/>
                      </a:endParaRPr>
                    </a:p>
                  </a:txBody>
                  <a:tcPr>
                    <a:solidFill>
                      <a:schemeClr val="bg1"/>
                    </a:solidFill>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solidFill>
                      <a:schemeClr val="bg1"/>
                    </a:solidFill>
                  </a:tcPr>
                </a:tc>
              </a:tr>
              <a:tr h="712763">
                <a:tc gridSpan="6">
                  <a:txBody>
                    <a:bodyPr/>
                    <a:lstStyle/>
                    <a:p>
                      <a:pPr algn="ctr"/>
                      <a:r>
                        <a:rPr lang="en-US" sz="4400" b="1" spc="160" baseline="0" dirty="0" smtClean="0">
                          <a:latin typeface="Century Gothic" pitchFamily="34" charset="0"/>
                        </a:rPr>
                        <a:t>0  1  2  3  4  5  6  7  8  9  10</a:t>
                      </a:r>
                      <a:endParaRPr lang="en-US" sz="4400" b="1" spc="160" baseline="0" dirty="0">
                        <a:latin typeface="Century Gothic" pitchFamily="34" charset="0"/>
                      </a:endParaRPr>
                    </a:p>
                  </a:txBody>
                  <a:tcPr>
                    <a:solidFill>
                      <a:schemeClr val="bg1"/>
                    </a:solidFill>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c hMerge="1">
                  <a:txBody>
                    <a:bodyPr/>
                    <a:lstStyle/>
                    <a:p>
                      <a:pPr algn="ctr"/>
                      <a:endParaRPr lang="en-US" sz="4400" b="1" dirty="0">
                        <a:latin typeface="Century Gothic" pitchFamily="34" charset="0"/>
                      </a:endParaRPr>
                    </a:p>
                  </a:txBody>
                  <a:tcPr/>
                </a:tc>
              </a:tr>
              <a:tr h="1312985">
                <a:tc>
                  <a:txBody>
                    <a:bodyPr/>
                    <a:lstStyle/>
                    <a:p>
                      <a:pPr algn="ctr"/>
                      <a:r>
                        <a:rPr lang="en-US" sz="3200" dirty="0" smtClean="0">
                          <a:latin typeface="Century Gothic" pitchFamily="34" charset="0"/>
                        </a:rPr>
                        <a:t>New</a:t>
                      </a:r>
                      <a:r>
                        <a:rPr lang="en-US" sz="3200" baseline="0" dirty="0" smtClean="0">
                          <a:latin typeface="Century Gothic" pitchFamily="34" charset="0"/>
                        </a:rPr>
                        <a:t> word</a:t>
                      </a:r>
                      <a:endParaRPr lang="en-US" sz="3200" dirty="0">
                        <a:latin typeface="Century Gothic" pitchFamily="34" charset="0"/>
                      </a:endParaRPr>
                    </a:p>
                  </a:txBody>
                  <a:tcPr>
                    <a:solidFill>
                      <a:schemeClr val="bg1"/>
                    </a:solidFill>
                  </a:tcPr>
                </a:tc>
                <a:tc>
                  <a:txBody>
                    <a:bodyPr/>
                    <a:lstStyle/>
                    <a:p>
                      <a:pPr algn="ctr"/>
                      <a:r>
                        <a:rPr lang="en-US" sz="3200" dirty="0" smtClean="0">
                          <a:latin typeface="Century Gothic" pitchFamily="34" charset="0"/>
                        </a:rPr>
                        <a:t>Not right</a:t>
                      </a:r>
                      <a:endParaRPr lang="en-US" sz="3200" dirty="0">
                        <a:latin typeface="Century Gothic" pitchFamily="34" charset="0"/>
                      </a:endParaRPr>
                    </a:p>
                  </a:txBody>
                  <a:tcPr>
                    <a:solidFill>
                      <a:schemeClr val="bg1"/>
                    </a:solidFill>
                  </a:tcPr>
                </a:tc>
                <a:tc>
                  <a:txBody>
                    <a:bodyPr/>
                    <a:lstStyle/>
                    <a:p>
                      <a:pPr algn="ctr"/>
                      <a:r>
                        <a:rPr lang="en-US" sz="3200" dirty="0" smtClean="0">
                          <a:latin typeface="Century Gothic" pitchFamily="34" charset="0"/>
                        </a:rPr>
                        <a:t>Start</a:t>
                      </a:r>
                      <a:r>
                        <a:rPr lang="en-US" sz="3200" baseline="0" dirty="0" smtClean="0">
                          <a:latin typeface="Century Gothic" pitchFamily="34" charset="0"/>
                        </a:rPr>
                        <a:t> over</a:t>
                      </a:r>
                      <a:endParaRPr lang="en-US" sz="3200" dirty="0">
                        <a:latin typeface="Century Gothic" pitchFamily="34" charset="0"/>
                      </a:endParaRPr>
                    </a:p>
                  </a:txBody>
                  <a:tcPr>
                    <a:solidFill>
                      <a:schemeClr val="bg1"/>
                    </a:solidFill>
                  </a:tcPr>
                </a:tc>
                <a:tc>
                  <a:txBody>
                    <a:bodyPr/>
                    <a:lstStyle/>
                    <a:p>
                      <a:pPr algn="ctr"/>
                      <a:r>
                        <a:rPr lang="en-US" sz="3200" dirty="0" smtClean="0">
                          <a:latin typeface="Century Gothic" pitchFamily="34" charset="0"/>
                        </a:rPr>
                        <a:t>Next word</a:t>
                      </a:r>
                      <a:endParaRPr lang="en-US" sz="3200" dirty="0">
                        <a:latin typeface="Century Gothic" pitchFamily="34" charset="0"/>
                      </a:endParaRPr>
                    </a:p>
                  </a:txBody>
                  <a:tcPr>
                    <a:solidFill>
                      <a:schemeClr val="bg1"/>
                    </a:solidFill>
                  </a:tcPr>
                </a:tc>
                <a:tc>
                  <a:txBody>
                    <a:bodyPr/>
                    <a:lstStyle/>
                    <a:p>
                      <a:pPr algn="ctr"/>
                      <a:endParaRPr lang="en-US" sz="2400" dirty="0" smtClean="0">
                        <a:latin typeface="Century Gothic" pitchFamily="34" charset="0"/>
                      </a:endParaRPr>
                    </a:p>
                    <a:p>
                      <a:pPr algn="ctr"/>
                      <a:r>
                        <a:rPr lang="en-US" sz="2400" dirty="0" smtClean="0">
                          <a:latin typeface="Century Gothic" pitchFamily="34" charset="0"/>
                        </a:rPr>
                        <a:t>Thanks</a:t>
                      </a:r>
                      <a:endParaRPr lang="en-US" sz="3200" dirty="0">
                        <a:latin typeface="Century Gothic" pitchFamily="34" charset="0"/>
                      </a:endParaRPr>
                    </a:p>
                  </a:txBody>
                  <a:tcPr>
                    <a:solidFill>
                      <a:schemeClr val="bg1"/>
                    </a:solidFill>
                  </a:tcPr>
                </a:tc>
                <a:tc>
                  <a:txBody>
                    <a:bodyPr/>
                    <a:lstStyle/>
                    <a:p>
                      <a:pPr algn="ctr"/>
                      <a:endParaRPr lang="en-US" sz="2000" dirty="0" smtClean="0">
                        <a:latin typeface="Century Gothic" pitchFamily="34" charset="0"/>
                      </a:endParaRPr>
                    </a:p>
                    <a:p>
                      <a:pPr algn="ctr"/>
                      <a:r>
                        <a:rPr lang="en-US" sz="3200" dirty="0" smtClean="0">
                          <a:latin typeface="Century Gothic" pitchFamily="34" charset="0"/>
                        </a:rPr>
                        <a:t>No</a:t>
                      </a:r>
                      <a:endParaRPr lang="en-US" sz="3200" dirty="0">
                        <a:latin typeface="Century Gothic" pitchFamily="34" charset="0"/>
                      </a:endParaRPr>
                    </a:p>
                  </a:txBody>
                  <a:tcPr>
                    <a:solidFill>
                      <a:schemeClr val="bg1"/>
                    </a:solidFill>
                  </a:tcPr>
                </a:tc>
              </a:tr>
            </a:tbl>
          </a:graphicData>
        </a:graphic>
      </p:graphicFrame>
    </p:spTree>
    <p:extLst>
      <p:ext uri="{BB962C8B-B14F-4D97-AF65-F5344CB8AC3E}">
        <p14:creationId xmlns:p14="http://schemas.microsoft.com/office/powerpoint/2010/main" val="252664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9218963"/>
              </p:ext>
            </p:extLst>
          </p:nvPr>
        </p:nvGraphicFramePr>
        <p:xfrm>
          <a:off x="685800" y="867507"/>
          <a:ext cx="7772400" cy="5122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E</a:t>
                      </a:r>
                      <a:endParaRPr lang="en-US" sz="4400" b="1" dirty="0">
                        <a:latin typeface="Century Gothic" pitchFamily="34" charset="0"/>
                      </a:endParaRPr>
                    </a:p>
                  </a:txBody>
                  <a:tcPr>
                    <a:solidFill>
                      <a:srgbClr val="C5C5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smtClean="0">
                          <a:latin typeface="Century Gothic" pitchFamily="34" charset="0"/>
                        </a:rPr>
                        <a:t>F</a:t>
                      </a:r>
                    </a:p>
                  </a:txBody>
                  <a:tcPr>
                    <a:noFill/>
                  </a:tcPr>
                </a:tc>
              </a:tr>
              <a:tr h="712763">
                <a:tc>
                  <a:txBody>
                    <a:bodyPr/>
                    <a:lstStyle/>
                    <a:p>
                      <a:pPr algn="ctr"/>
                      <a:r>
                        <a:rPr lang="en-US" sz="4400" b="1" dirty="0" smtClean="0">
                          <a:latin typeface="Century Gothic" pitchFamily="34" charset="0"/>
                        </a:rPr>
                        <a:t>G</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I</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noFill/>
                  </a:tcPr>
                </a:tc>
              </a:tr>
              <a:tr h="712763">
                <a:tc>
                  <a:txBody>
                    <a:bodyPr/>
                    <a:lstStyle/>
                    <a:p>
                      <a:pPr algn="ctr"/>
                      <a:r>
                        <a:rPr lang="en-US" sz="4400" b="1" dirty="0" smtClean="0">
                          <a:latin typeface="Century Gothic" pitchFamily="34" charset="0"/>
                        </a:rPr>
                        <a:t>M</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O</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S</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U</a:t>
                      </a:r>
                      <a:endParaRPr lang="en-US" sz="4400" b="1" dirty="0">
                        <a:latin typeface="Century Gothic" pitchFamily="34" charset="0"/>
                      </a:endParaRPr>
                    </a:p>
                  </a:txBody>
                  <a:tcPr>
                    <a:solidFill>
                      <a:srgbClr val="C5C5FF"/>
                    </a:solidFill>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Y</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solidFill>
                      <a:schemeClr val="bg1">
                        <a:lumMod val="65000"/>
                      </a:schemeClr>
                    </a:solidFill>
                  </a:tcPr>
                </a:tc>
                <a:tc>
                  <a:txBody>
                    <a:bodyPr/>
                    <a:lstStyle/>
                    <a:p>
                      <a:pPr algn="ctr"/>
                      <a:endParaRPr lang="en-US" sz="4400" b="1" dirty="0">
                        <a:latin typeface="Century Gothic" pitchFamily="34" charset="0"/>
                      </a:endParaRPr>
                    </a:p>
                  </a:txBody>
                  <a:tcPr>
                    <a:solidFill>
                      <a:schemeClr val="bg1">
                        <a:lumMod val="65000"/>
                      </a:schemeClr>
                    </a:solidFill>
                  </a:tcPr>
                </a:tc>
                <a:tc>
                  <a:txBody>
                    <a:bodyPr/>
                    <a:lstStyle/>
                    <a:p>
                      <a:pPr algn="ctr"/>
                      <a:endParaRPr lang="en-US" sz="4400" b="1" dirty="0">
                        <a:latin typeface="Century Gothic" pitchFamily="34" charset="0"/>
                      </a:endParaRPr>
                    </a:p>
                  </a:txBody>
                  <a:tcPr>
                    <a:solidFill>
                      <a:schemeClr val="bg1">
                        <a:lumMod val="65000"/>
                      </a:schemeClr>
                    </a:solidFill>
                  </a:tcPr>
                </a:tc>
                <a:tc>
                  <a:txBody>
                    <a:bodyPr/>
                    <a:lstStyle/>
                    <a:p>
                      <a:pPr algn="ctr"/>
                      <a:r>
                        <a:rPr lang="en-US" sz="4400" b="1" dirty="0" smtClean="0">
                          <a:latin typeface="Century Gothic" pitchFamily="34" charset="0"/>
                        </a:rPr>
                        <a:t>Yes</a:t>
                      </a:r>
                      <a:endParaRPr lang="en-US" sz="4400" b="1" dirty="0">
                        <a:latin typeface="Century Gothic" pitchFamily="34" charset="0"/>
                      </a:endParaRPr>
                    </a:p>
                  </a:txBody>
                  <a:tcPr>
                    <a:solidFill>
                      <a:srgbClr val="92D050"/>
                    </a:solidFill>
                  </a:tcPr>
                </a:tc>
              </a:tr>
              <a:tr h="1312985">
                <a:tc>
                  <a:txBody>
                    <a:bodyPr/>
                    <a:lstStyle/>
                    <a:p>
                      <a:pPr algn="ctr"/>
                      <a:r>
                        <a:rPr lang="en-US" sz="3200" b="1" dirty="0" smtClean="0">
                          <a:latin typeface="Century Gothic" pitchFamily="34" charset="0"/>
                        </a:rPr>
                        <a:t>New</a:t>
                      </a:r>
                      <a:r>
                        <a:rPr lang="en-US" sz="3200" b="1" baseline="0" dirty="0" smtClean="0">
                          <a:latin typeface="Century Gothic" pitchFamily="34" charset="0"/>
                        </a:rPr>
                        <a:t> word</a:t>
                      </a:r>
                      <a:endParaRPr lang="en-US" sz="3200" b="1" dirty="0">
                        <a:latin typeface="Century Gothic" pitchFamily="34" charset="0"/>
                      </a:endParaRPr>
                    </a:p>
                  </a:txBody>
                  <a:tcPr>
                    <a:solidFill>
                      <a:srgbClr val="FFFF66"/>
                    </a:solidFill>
                  </a:tcPr>
                </a:tc>
                <a:tc>
                  <a:txBody>
                    <a:bodyPr/>
                    <a:lstStyle/>
                    <a:p>
                      <a:pPr algn="ctr"/>
                      <a:r>
                        <a:rPr lang="en-US" sz="3200" b="1" dirty="0" smtClean="0">
                          <a:latin typeface="Century Gothic" pitchFamily="34" charset="0"/>
                        </a:rPr>
                        <a:t>Not right</a:t>
                      </a:r>
                      <a:endParaRPr lang="en-US" sz="3200" b="1" dirty="0">
                        <a:latin typeface="Century Gothic" pitchFamily="34" charset="0"/>
                      </a:endParaRPr>
                    </a:p>
                  </a:txBody>
                  <a:tcPr>
                    <a:solidFill>
                      <a:srgbClr val="FFFF66"/>
                    </a:solidFill>
                  </a:tcPr>
                </a:tc>
                <a:tc>
                  <a:txBody>
                    <a:bodyPr/>
                    <a:lstStyle/>
                    <a:p>
                      <a:pPr algn="ctr"/>
                      <a:r>
                        <a:rPr lang="en-US" sz="3200" b="1" dirty="0" smtClean="0">
                          <a:latin typeface="Century Gothic" pitchFamily="34" charset="0"/>
                        </a:rPr>
                        <a:t>Start</a:t>
                      </a:r>
                      <a:r>
                        <a:rPr lang="en-US" sz="3200" b="1" baseline="0" dirty="0" smtClean="0">
                          <a:latin typeface="Century Gothic" pitchFamily="34" charset="0"/>
                        </a:rPr>
                        <a:t> over</a:t>
                      </a:r>
                      <a:endParaRPr lang="en-US" sz="3200" b="1" dirty="0">
                        <a:latin typeface="Century Gothic" pitchFamily="34" charset="0"/>
                      </a:endParaRPr>
                    </a:p>
                  </a:txBody>
                  <a:tcPr>
                    <a:solidFill>
                      <a:srgbClr val="FFFF66"/>
                    </a:solidFill>
                  </a:tcPr>
                </a:tc>
                <a:tc>
                  <a:txBody>
                    <a:bodyPr/>
                    <a:lstStyle/>
                    <a:p>
                      <a:pPr algn="ctr"/>
                      <a:r>
                        <a:rPr lang="en-US" sz="3200" b="1" dirty="0" smtClean="0">
                          <a:latin typeface="Century Gothic" pitchFamily="34" charset="0"/>
                        </a:rPr>
                        <a:t>Next word</a:t>
                      </a:r>
                      <a:endParaRPr lang="en-US" sz="3200" b="1" dirty="0">
                        <a:latin typeface="Century Gothic" pitchFamily="34" charset="0"/>
                      </a:endParaRPr>
                    </a:p>
                  </a:txBody>
                  <a:tcPr>
                    <a:solidFill>
                      <a:srgbClr val="FFFF66"/>
                    </a:solidFill>
                  </a:tcPr>
                </a:tc>
                <a:tc>
                  <a:txBody>
                    <a:bodyPr/>
                    <a:lstStyle/>
                    <a:p>
                      <a:pPr algn="ctr"/>
                      <a:endParaRPr lang="en-US" sz="2400" b="1" dirty="0" smtClean="0">
                        <a:latin typeface="Century Gothic" pitchFamily="34" charset="0"/>
                      </a:endParaRPr>
                    </a:p>
                  </a:txBody>
                  <a:tcPr>
                    <a:solidFill>
                      <a:schemeClr val="bg1">
                        <a:lumMod val="65000"/>
                      </a:schemeClr>
                    </a:solidFill>
                  </a:tcPr>
                </a:tc>
                <a:tc>
                  <a:txBody>
                    <a:bodyPr/>
                    <a:lstStyle/>
                    <a:p>
                      <a:pPr algn="ctr"/>
                      <a:endParaRPr lang="en-US" sz="2000" b="1" dirty="0" smtClean="0">
                        <a:latin typeface="Century Gothic" pitchFamily="34" charset="0"/>
                      </a:endParaRPr>
                    </a:p>
                    <a:p>
                      <a:pPr algn="ctr"/>
                      <a:r>
                        <a:rPr lang="en-US" sz="4400" b="1" dirty="0" smtClean="0">
                          <a:latin typeface="Century Gothic" pitchFamily="34" charset="0"/>
                        </a:rPr>
                        <a:t>No</a:t>
                      </a:r>
                      <a:endParaRPr lang="en-US" sz="4400" b="1" dirty="0">
                        <a:latin typeface="Century Gothic" pitchFamily="34" charset="0"/>
                      </a:endParaRPr>
                    </a:p>
                  </a:txBody>
                  <a:tcPr>
                    <a:solidFill>
                      <a:srgbClr val="FF0000"/>
                    </a:solidFill>
                  </a:tcPr>
                </a:tc>
              </a:tr>
            </a:tbl>
          </a:graphicData>
        </a:graphic>
      </p:graphicFrame>
    </p:spTree>
    <p:extLst>
      <p:ext uri="{BB962C8B-B14F-4D97-AF65-F5344CB8AC3E}">
        <p14:creationId xmlns:p14="http://schemas.microsoft.com/office/powerpoint/2010/main" val="203168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14450834"/>
              </p:ext>
            </p:extLst>
          </p:nvPr>
        </p:nvGraphicFramePr>
        <p:xfrm>
          <a:off x="685800" y="867507"/>
          <a:ext cx="7772400" cy="5122985"/>
        </p:xfrm>
        <a:graphic>
          <a:graphicData uri="http://schemas.openxmlformats.org/drawingml/2006/table">
            <a:tbl>
              <a:tblPr firstRow="1" bandRow="1">
                <a:tableStyleId>{5940675A-B579-460E-94D1-54222C63F5DA}</a:tableStyleId>
              </a:tblPr>
              <a:tblGrid>
                <a:gridCol w="1295400"/>
                <a:gridCol w="1295400"/>
                <a:gridCol w="1295400"/>
                <a:gridCol w="1295400"/>
                <a:gridCol w="1295400"/>
                <a:gridCol w="1295400"/>
              </a:tblGrid>
              <a:tr h="712763">
                <a:tc>
                  <a:txBody>
                    <a:bodyPr/>
                    <a:lstStyle/>
                    <a:p>
                      <a:pPr algn="ctr"/>
                      <a:r>
                        <a:rPr lang="en-US" sz="4400" b="1" dirty="0" smtClean="0">
                          <a:latin typeface="Century Gothic" pitchFamily="34" charset="0"/>
                        </a:rPr>
                        <a:t>A</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B</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C</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D</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E</a:t>
                      </a:r>
                      <a:endParaRPr lang="en-US" sz="4400" b="1" dirty="0">
                        <a:latin typeface="Century Gothic" pitchFamily="34"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b="1" dirty="0" smtClean="0">
                          <a:latin typeface="Century Gothic" pitchFamily="34" charset="0"/>
                        </a:rPr>
                        <a:t>F</a:t>
                      </a:r>
                    </a:p>
                  </a:txBody>
                  <a:tcPr>
                    <a:noFill/>
                  </a:tcPr>
                </a:tc>
              </a:tr>
              <a:tr h="712763">
                <a:tc>
                  <a:txBody>
                    <a:bodyPr/>
                    <a:lstStyle/>
                    <a:p>
                      <a:pPr algn="ctr"/>
                      <a:r>
                        <a:rPr lang="en-US" sz="4400" b="1" dirty="0" smtClean="0">
                          <a:latin typeface="Century Gothic" pitchFamily="34" charset="0"/>
                        </a:rPr>
                        <a:t>G</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H</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I</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J</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K</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L</a:t>
                      </a:r>
                      <a:endParaRPr lang="en-US" sz="4400" b="1" dirty="0">
                        <a:latin typeface="Century Gothic" pitchFamily="34" charset="0"/>
                      </a:endParaRPr>
                    </a:p>
                  </a:txBody>
                  <a:tcPr>
                    <a:noFill/>
                  </a:tcPr>
                </a:tc>
              </a:tr>
              <a:tr h="712763">
                <a:tc>
                  <a:txBody>
                    <a:bodyPr/>
                    <a:lstStyle/>
                    <a:p>
                      <a:pPr algn="ctr"/>
                      <a:r>
                        <a:rPr lang="en-US" sz="4400" b="1" dirty="0" smtClean="0">
                          <a:latin typeface="Century Gothic" pitchFamily="34" charset="0"/>
                        </a:rPr>
                        <a:t>M</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N</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O</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P</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Q</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R</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S</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T</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U</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V</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W</a:t>
                      </a:r>
                      <a:endParaRPr lang="en-US" sz="4400" b="1" dirty="0">
                        <a:latin typeface="Century Gothic" pitchFamily="34" charset="0"/>
                      </a:endParaRPr>
                    </a:p>
                  </a:txBody>
                  <a:tcPr/>
                </a:tc>
                <a:tc>
                  <a:txBody>
                    <a:bodyPr/>
                    <a:lstStyle/>
                    <a:p>
                      <a:pPr algn="ctr"/>
                      <a:r>
                        <a:rPr lang="en-US" sz="4400" b="1" dirty="0" smtClean="0">
                          <a:latin typeface="Century Gothic" pitchFamily="34" charset="0"/>
                        </a:rPr>
                        <a:t>X</a:t>
                      </a:r>
                      <a:endParaRPr lang="en-US" sz="4400" b="1" dirty="0">
                        <a:latin typeface="Century Gothic" pitchFamily="34" charset="0"/>
                      </a:endParaRPr>
                    </a:p>
                  </a:txBody>
                  <a:tcPr/>
                </a:tc>
              </a:tr>
              <a:tr h="712763">
                <a:tc>
                  <a:txBody>
                    <a:bodyPr/>
                    <a:lstStyle/>
                    <a:p>
                      <a:pPr algn="ctr"/>
                      <a:r>
                        <a:rPr lang="en-US" sz="4400" b="1" dirty="0" smtClean="0">
                          <a:latin typeface="Century Gothic" pitchFamily="34" charset="0"/>
                        </a:rPr>
                        <a:t>Y</a:t>
                      </a:r>
                      <a:endParaRPr lang="en-US" sz="4400" b="1" dirty="0">
                        <a:latin typeface="Century Gothic" pitchFamily="34" charset="0"/>
                      </a:endParaRPr>
                    </a:p>
                  </a:txBody>
                  <a:tcPr>
                    <a:noFill/>
                  </a:tcPr>
                </a:tc>
                <a:tc>
                  <a:txBody>
                    <a:bodyPr/>
                    <a:lstStyle/>
                    <a:p>
                      <a:pPr algn="ctr"/>
                      <a:r>
                        <a:rPr lang="en-US" sz="4400" b="1" dirty="0" smtClean="0">
                          <a:latin typeface="Century Gothic" pitchFamily="34" charset="0"/>
                        </a:rPr>
                        <a:t>Z</a:t>
                      </a: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tc>
                <a:tc>
                  <a:txBody>
                    <a:bodyPr/>
                    <a:lstStyle/>
                    <a:p>
                      <a:pPr algn="ctr"/>
                      <a:endParaRPr lang="en-US" sz="4400" b="1" dirty="0">
                        <a:latin typeface="Century Gothic" pitchFamily="34" charset="0"/>
                      </a:endParaRPr>
                    </a:p>
                  </a:txBody>
                  <a:tcPr/>
                </a:tc>
                <a:tc>
                  <a:txBody>
                    <a:bodyPr/>
                    <a:lstStyle/>
                    <a:p>
                      <a:pPr algn="ctr"/>
                      <a:r>
                        <a:rPr lang="en-US" sz="4400" b="1" dirty="0" smtClean="0">
                          <a:latin typeface="Century Gothic" pitchFamily="34" charset="0"/>
                        </a:rPr>
                        <a:t>Yes</a:t>
                      </a:r>
                      <a:endParaRPr lang="en-US" sz="4400" b="1" dirty="0">
                        <a:latin typeface="Century Gothic" pitchFamily="34" charset="0"/>
                      </a:endParaRPr>
                    </a:p>
                  </a:txBody>
                  <a:tcPr/>
                </a:tc>
              </a:tr>
              <a:tr h="1312985">
                <a:tc>
                  <a:txBody>
                    <a:bodyPr/>
                    <a:lstStyle/>
                    <a:p>
                      <a:pPr algn="ctr"/>
                      <a:r>
                        <a:rPr lang="en-US" sz="3200" b="1" dirty="0" smtClean="0">
                          <a:latin typeface="Century Gothic" pitchFamily="34" charset="0"/>
                        </a:rPr>
                        <a:t>New</a:t>
                      </a:r>
                      <a:r>
                        <a:rPr lang="en-US" sz="3200" b="1" baseline="0" dirty="0" smtClean="0">
                          <a:latin typeface="Century Gothic" pitchFamily="34" charset="0"/>
                        </a:rPr>
                        <a:t> word</a:t>
                      </a:r>
                      <a:endParaRPr lang="en-US" sz="3200" b="1" dirty="0">
                        <a:latin typeface="Century Gothic" pitchFamily="34" charset="0"/>
                      </a:endParaRPr>
                    </a:p>
                  </a:txBody>
                  <a:tcPr>
                    <a:noFill/>
                  </a:tcPr>
                </a:tc>
                <a:tc>
                  <a:txBody>
                    <a:bodyPr/>
                    <a:lstStyle/>
                    <a:p>
                      <a:pPr algn="ctr"/>
                      <a:r>
                        <a:rPr lang="en-US" sz="3200" b="1" dirty="0" smtClean="0">
                          <a:latin typeface="Century Gothic" pitchFamily="34" charset="0"/>
                        </a:rPr>
                        <a:t>Not right</a:t>
                      </a:r>
                      <a:endParaRPr lang="en-US" sz="3200" b="1" dirty="0">
                        <a:latin typeface="Century Gothic" pitchFamily="34" charset="0"/>
                      </a:endParaRPr>
                    </a:p>
                  </a:txBody>
                  <a:tcPr>
                    <a:noFill/>
                  </a:tcPr>
                </a:tc>
                <a:tc>
                  <a:txBody>
                    <a:bodyPr/>
                    <a:lstStyle/>
                    <a:p>
                      <a:pPr algn="ctr"/>
                      <a:r>
                        <a:rPr lang="en-US" sz="3200" b="1" dirty="0" smtClean="0">
                          <a:latin typeface="Century Gothic" pitchFamily="34" charset="0"/>
                        </a:rPr>
                        <a:t>Start</a:t>
                      </a:r>
                      <a:r>
                        <a:rPr lang="en-US" sz="3200" b="1" baseline="0" dirty="0" smtClean="0">
                          <a:latin typeface="Century Gothic" pitchFamily="34" charset="0"/>
                        </a:rPr>
                        <a:t> over</a:t>
                      </a:r>
                      <a:endParaRPr lang="en-US" sz="3200" b="1" dirty="0">
                        <a:latin typeface="Century Gothic" pitchFamily="34" charset="0"/>
                      </a:endParaRPr>
                    </a:p>
                  </a:txBody>
                  <a:tcPr>
                    <a:noFill/>
                  </a:tcPr>
                </a:tc>
                <a:tc>
                  <a:txBody>
                    <a:bodyPr/>
                    <a:lstStyle/>
                    <a:p>
                      <a:pPr algn="ctr"/>
                      <a:r>
                        <a:rPr lang="en-US" sz="3200" b="1" dirty="0" smtClean="0">
                          <a:latin typeface="Century Gothic" pitchFamily="34" charset="0"/>
                        </a:rPr>
                        <a:t>Next word</a:t>
                      </a:r>
                      <a:endParaRPr lang="en-US" sz="3200" b="1" dirty="0">
                        <a:latin typeface="Century Gothic" pitchFamily="34" charset="0"/>
                      </a:endParaRPr>
                    </a:p>
                  </a:txBody>
                  <a:tcPr>
                    <a:noFill/>
                  </a:tcPr>
                </a:tc>
                <a:tc>
                  <a:txBody>
                    <a:bodyPr/>
                    <a:lstStyle/>
                    <a:p>
                      <a:pPr algn="ctr"/>
                      <a:endParaRPr lang="en-US" sz="2400" b="1" dirty="0" smtClean="0">
                        <a:latin typeface="Century Gothic" pitchFamily="34" charset="0"/>
                      </a:endParaRPr>
                    </a:p>
                  </a:txBody>
                  <a:tcPr>
                    <a:noFill/>
                  </a:tcPr>
                </a:tc>
                <a:tc>
                  <a:txBody>
                    <a:bodyPr/>
                    <a:lstStyle/>
                    <a:p>
                      <a:pPr algn="ctr"/>
                      <a:endParaRPr lang="en-US" sz="2000" b="1" dirty="0" smtClean="0">
                        <a:latin typeface="Century Gothic" pitchFamily="34" charset="0"/>
                      </a:endParaRPr>
                    </a:p>
                    <a:p>
                      <a:pPr algn="ctr"/>
                      <a:r>
                        <a:rPr lang="en-US" sz="4400" b="1" dirty="0" smtClean="0">
                          <a:latin typeface="Century Gothic" pitchFamily="34" charset="0"/>
                        </a:rPr>
                        <a:t>No</a:t>
                      </a:r>
                      <a:endParaRPr lang="en-US" sz="4400" b="1" dirty="0">
                        <a:latin typeface="Century Gothic" pitchFamily="34" charset="0"/>
                      </a:endParaRPr>
                    </a:p>
                  </a:txBody>
                  <a:tcPr>
                    <a:noFill/>
                  </a:tcPr>
                </a:tc>
              </a:tr>
            </a:tbl>
          </a:graphicData>
        </a:graphic>
      </p:graphicFrame>
    </p:spTree>
    <p:extLst>
      <p:ext uri="{BB962C8B-B14F-4D97-AF65-F5344CB8AC3E}">
        <p14:creationId xmlns:p14="http://schemas.microsoft.com/office/powerpoint/2010/main" val="314989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721943135"/>
              </p:ext>
            </p:extLst>
          </p:nvPr>
        </p:nvGraphicFramePr>
        <p:xfrm>
          <a:off x="762000" y="1295400"/>
          <a:ext cx="7696200" cy="4124960"/>
        </p:xfrm>
        <a:graphic>
          <a:graphicData uri="http://schemas.openxmlformats.org/drawingml/2006/table">
            <a:tbl>
              <a:tblPr firstRow="1" bandRow="1">
                <a:tableStyleId>{5940675A-B579-460E-94D1-54222C63F5DA}</a:tableStyleId>
              </a:tblPr>
              <a:tblGrid>
                <a:gridCol w="769620"/>
                <a:gridCol w="769620"/>
                <a:gridCol w="769620"/>
                <a:gridCol w="769620"/>
                <a:gridCol w="769620"/>
                <a:gridCol w="769620"/>
                <a:gridCol w="769620"/>
                <a:gridCol w="769620"/>
                <a:gridCol w="769620"/>
                <a:gridCol w="769620"/>
              </a:tblGrid>
              <a:tr h="1031240">
                <a:tc>
                  <a:txBody>
                    <a:bodyPr/>
                    <a:lstStyle/>
                    <a:p>
                      <a:pPr algn="ctr"/>
                      <a:r>
                        <a:rPr lang="en-US" sz="6000" b="1" dirty="0" smtClean="0">
                          <a:latin typeface="Century Gothic" pitchFamily="34" charset="0"/>
                        </a:rPr>
                        <a:t>Q</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W</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E</a:t>
                      </a:r>
                      <a:endParaRPr lang="en-US" sz="6000" b="1" dirty="0">
                        <a:latin typeface="Century Gothic" pitchFamily="34" charset="0"/>
                      </a:endParaRPr>
                    </a:p>
                  </a:txBody>
                  <a:tcPr>
                    <a:solidFill>
                      <a:srgbClr val="C5C5FF"/>
                    </a:solidFill>
                  </a:tcPr>
                </a:tc>
                <a:tc>
                  <a:txBody>
                    <a:bodyPr/>
                    <a:lstStyle/>
                    <a:p>
                      <a:pPr algn="ctr"/>
                      <a:r>
                        <a:rPr lang="en-US" sz="6000" b="1" dirty="0" smtClean="0">
                          <a:latin typeface="Century Gothic" pitchFamily="34" charset="0"/>
                        </a:rPr>
                        <a:t>R</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T</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Y</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U</a:t>
                      </a:r>
                      <a:endParaRPr lang="en-US" sz="6000" b="1" dirty="0">
                        <a:latin typeface="Century Gothic" pitchFamily="34" charset="0"/>
                      </a:endParaRPr>
                    </a:p>
                  </a:txBody>
                  <a:tcPr>
                    <a:solidFill>
                      <a:srgbClr val="C5C5FF"/>
                    </a:solidFill>
                  </a:tcPr>
                </a:tc>
                <a:tc>
                  <a:txBody>
                    <a:bodyPr/>
                    <a:lstStyle/>
                    <a:p>
                      <a:pPr algn="ctr"/>
                      <a:r>
                        <a:rPr lang="en-US" sz="6000" b="1" dirty="0" smtClean="0">
                          <a:latin typeface="Century Gothic" pitchFamily="34" charset="0"/>
                        </a:rPr>
                        <a:t>I</a:t>
                      </a:r>
                      <a:endParaRPr lang="en-US" sz="6000" b="1" dirty="0">
                        <a:latin typeface="Century Gothic" pitchFamily="34" charset="0"/>
                      </a:endParaRPr>
                    </a:p>
                  </a:txBody>
                  <a:tcPr>
                    <a:solidFill>
                      <a:srgbClr val="C5C5FF"/>
                    </a:solidFill>
                  </a:tcPr>
                </a:tc>
                <a:tc>
                  <a:txBody>
                    <a:bodyPr/>
                    <a:lstStyle/>
                    <a:p>
                      <a:pPr algn="ctr"/>
                      <a:r>
                        <a:rPr lang="en-US" sz="6000" b="1" dirty="0" smtClean="0">
                          <a:latin typeface="Century Gothic" pitchFamily="34" charset="0"/>
                        </a:rPr>
                        <a:t>O</a:t>
                      </a:r>
                      <a:endParaRPr lang="en-US" sz="6000" b="1" dirty="0">
                        <a:latin typeface="Century Gothic" pitchFamily="34" charset="0"/>
                      </a:endParaRPr>
                    </a:p>
                  </a:txBody>
                  <a:tcPr>
                    <a:solidFill>
                      <a:srgbClr val="C5C5FF"/>
                    </a:solidFill>
                  </a:tcPr>
                </a:tc>
                <a:tc>
                  <a:txBody>
                    <a:bodyPr/>
                    <a:lstStyle/>
                    <a:p>
                      <a:pPr algn="ctr"/>
                      <a:r>
                        <a:rPr lang="en-US" sz="6000" b="1" dirty="0" smtClean="0">
                          <a:latin typeface="Century Gothic" pitchFamily="34" charset="0"/>
                        </a:rPr>
                        <a:t>P</a:t>
                      </a:r>
                      <a:endParaRPr lang="en-US" sz="6000" b="1" dirty="0">
                        <a:latin typeface="Century Gothic" pitchFamily="34" charset="0"/>
                      </a:endParaRPr>
                    </a:p>
                  </a:txBody>
                  <a:tcPr/>
                </a:tc>
              </a:tr>
              <a:tr h="1031240">
                <a:tc>
                  <a:txBody>
                    <a:bodyPr/>
                    <a:lstStyle/>
                    <a:p>
                      <a:pPr algn="ctr"/>
                      <a:r>
                        <a:rPr lang="en-US" sz="6000" b="1" dirty="0" smtClean="0">
                          <a:latin typeface="Century Gothic" pitchFamily="34" charset="0"/>
                        </a:rPr>
                        <a:t>A</a:t>
                      </a:r>
                      <a:endParaRPr lang="en-US" sz="6000" b="1" dirty="0">
                        <a:latin typeface="Century Gothic" pitchFamily="34" charset="0"/>
                      </a:endParaRPr>
                    </a:p>
                  </a:txBody>
                  <a:tcPr>
                    <a:solidFill>
                      <a:srgbClr val="C5C5FF"/>
                    </a:solidFill>
                  </a:tcPr>
                </a:tc>
                <a:tc>
                  <a:txBody>
                    <a:bodyPr/>
                    <a:lstStyle/>
                    <a:p>
                      <a:pPr algn="ctr"/>
                      <a:r>
                        <a:rPr lang="en-US" sz="6000" b="1" dirty="0" smtClean="0">
                          <a:latin typeface="Century Gothic" pitchFamily="34" charset="0"/>
                        </a:rPr>
                        <a:t>S</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D</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F</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G</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H</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J</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K</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L</a:t>
                      </a:r>
                      <a:endParaRPr lang="en-US" sz="6000" b="1" dirty="0">
                        <a:latin typeface="Century Gothic" pitchFamily="34" charset="0"/>
                      </a:endParaRPr>
                    </a:p>
                  </a:txBody>
                  <a:tcPr/>
                </a:tc>
                <a:tc>
                  <a:txBody>
                    <a:bodyPr/>
                    <a:lstStyle/>
                    <a:p>
                      <a:pPr algn="ctr"/>
                      <a:endParaRPr lang="en-US" sz="1600" b="1" dirty="0" smtClean="0">
                        <a:latin typeface="Century Gothic" pitchFamily="34" charset="0"/>
                      </a:endParaRPr>
                    </a:p>
                    <a:p>
                      <a:pPr algn="ctr"/>
                      <a:r>
                        <a:rPr lang="en-US" sz="1600" b="1" dirty="0" smtClean="0">
                          <a:latin typeface="Century Gothic" pitchFamily="34" charset="0"/>
                        </a:rPr>
                        <a:t>New</a:t>
                      </a:r>
                    </a:p>
                    <a:p>
                      <a:r>
                        <a:rPr lang="en-US" sz="1600" b="1" dirty="0" smtClean="0">
                          <a:latin typeface="Century Gothic" pitchFamily="34" charset="0"/>
                        </a:rPr>
                        <a:t>Word</a:t>
                      </a:r>
                      <a:endParaRPr lang="en-US" sz="1600" b="1" dirty="0">
                        <a:latin typeface="Century Gothic" pitchFamily="34" charset="0"/>
                      </a:endParaRPr>
                    </a:p>
                  </a:txBody>
                  <a:tcPr>
                    <a:solidFill>
                      <a:srgbClr val="FFFF66"/>
                    </a:solidFill>
                  </a:tcPr>
                </a:tc>
              </a:tr>
              <a:tr h="1031240">
                <a:tc>
                  <a:txBody>
                    <a:bodyPr/>
                    <a:lstStyle/>
                    <a:p>
                      <a:pPr algn="ctr"/>
                      <a:r>
                        <a:rPr lang="en-US" sz="6000" b="1" dirty="0" smtClean="0">
                          <a:latin typeface="Century Gothic" pitchFamily="34" charset="0"/>
                        </a:rPr>
                        <a:t>Z</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X</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C</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V</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B</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N</a:t>
                      </a:r>
                      <a:endParaRPr lang="en-US" sz="6000" b="1" dirty="0">
                        <a:latin typeface="Century Gothic" pitchFamily="34" charset="0"/>
                      </a:endParaRPr>
                    </a:p>
                  </a:txBody>
                  <a:tcPr/>
                </a:tc>
                <a:tc>
                  <a:txBody>
                    <a:bodyPr/>
                    <a:lstStyle/>
                    <a:p>
                      <a:pPr algn="ctr"/>
                      <a:r>
                        <a:rPr lang="en-US" sz="6000" b="1" dirty="0" smtClean="0">
                          <a:latin typeface="Century Gothic" pitchFamily="34" charset="0"/>
                        </a:rPr>
                        <a:t>M</a:t>
                      </a:r>
                      <a:endParaRPr lang="en-US" sz="6000" b="1" dirty="0">
                        <a:latin typeface="Century Gothic" pitchFamily="34" charset="0"/>
                      </a:endParaRPr>
                    </a:p>
                  </a:txBody>
                  <a:tcPr/>
                </a:tc>
                <a:tc>
                  <a:txBody>
                    <a:bodyPr/>
                    <a:lstStyle/>
                    <a:p>
                      <a:pPr algn="ctr"/>
                      <a:endParaRPr lang="en-US" sz="6000" b="1" dirty="0">
                        <a:latin typeface="Century Gothic" pitchFamily="34" charset="0"/>
                      </a:endParaRPr>
                    </a:p>
                  </a:txBody>
                  <a:tcPr/>
                </a:tc>
                <a:tc>
                  <a:txBody>
                    <a:bodyPr/>
                    <a:lstStyle/>
                    <a:p>
                      <a:pPr algn="ctr"/>
                      <a:endParaRPr lang="en-US" sz="6000" b="1" dirty="0">
                        <a:latin typeface="Century Gothic" pitchFamily="34" charset="0"/>
                      </a:endParaRPr>
                    </a:p>
                  </a:txBody>
                  <a:tcPr/>
                </a:tc>
                <a:tc>
                  <a:txBody>
                    <a:bodyPr/>
                    <a:lstStyle/>
                    <a:p>
                      <a:endParaRPr lang="en-US" sz="1600" b="1" dirty="0" smtClean="0">
                        <a:latin typeface="Century Gothic" pitchFamily="34" charset="0"/>
                      </a:endParaRPr>
                    </a:p>
                    <a:p>
                      <a:pPr algn="ctr"/>
                      <a:r>
                        <a:rPr lang="en-US" sz="1600" b="1" dirty="0" smtClean="0">
                          <a:latin typeface="Century Gothic" pitchFamily="34" charset="0"/>
                        </a:rPr>
                        <a:t>Start Over</a:t>
                      </a:r>
                      <a:endParaRPr lang="en-US" sz="1600" b="1" dirty="0">
                        <a:latin typeface="Century Gothic" pitchFamily="34" charset="0"/>
                      </a:endParaRPr>
                    </a:p>
                  </a:txBody>
                  <a:tcPr>
                    <a:solidFill>
                      <a:srgbClr val="FFFF66"/>
                    </a:solidFill>
                  </a:tcPr>
                </a:tc>
              </a:tr>
              <a:tr h="1031240">
                <a:tc>
                  <a:txBody>
                    <a:bodyPr/>
                    <a:lstStyle/>
                    <a:p>
                      <a:pPr algn="ctr"/>
                      <a:r>
                        <a:rPr lang="en-US" sz="6000" b="0" dirty="0" smtClean="0">
                          <a:latin typeface="Century Gothic" pitchFamily="34" charset="0"/>
                        </a:rPr>
                        <a:t>0</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1</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2</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3</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4</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5</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6</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7</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8</a:t>
                      </a:r>
                      <a:endParaRPr lang="en-US" sz="6000" b="0" dirty="0">
                        <a:latin typeface="Century Gothic" pitchFamily="34" charset="0"/>
                      </a:endParaRPr>
                    </a:p>
                  </a:txBody>
                  <a:tcPr/>
                </a:tc>
                <a:tc>
                  <a:txBody>
                    <a:bodyPr/>
                    <a:lstStyle/>
                    <a:p>
                      <a:pPr algn="ctr"/>
                      <a:r>
                        <a:rPr lang="en-US" sz="6000" b="0" dirty="0" smtClean="0">
                          <a:latin typeface="Century Gothic" pitchFamily="34" charset="0"/>
                        </a:rPr>
                        <a:t>9</a:t>
                      </a:r>
                      <a:endParaRPr lang="en-US" sz="6000" b="0" dirty="0">
                        <a:latin typeface="Century Gothic" pitchFamily="34" charset="0"/>
                      </a:endParaRPr>
                    </a:p>
                  </a:txBody>
                  <a:tcPr/>
                </a:tc>
              </a:tr>
            </a:tbl>
          </a:graphicData>
        </a:graphic>
      </p:graphicFrame>
      <p:sp>
        <p:nvSpPr>
          <p:cNvPr id="6" name="Oval 5"/>
          <p:cNvSpPr/>
          <p:nvPr/>
        </p:nvSpPr>
        <p:spPr>
          <a:xfrm>
            <a:off x="6934200" y="5486400"/>
            <a:ext cx="1524000" cy="838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entury Gothic" pitchFamily="34" charset="0"/>
              </a:rPr>
              <a:t>NO</a:t>
            </a:r>
            <a:endParaRPr lang="en-US" b="1" dirty="0">
              <a:solidFill>
                <a:schemeClr val="tx1"/>
              </a:solidFill>
              <a:latin typeface="Century Gothic" pitchFamily="34" charset="0"/>
            </a:endParaRPr>
          </a:p>
        </p:txBody>
      </p:sp>
      <p:sp>
        <p:nvSpPr>
          <p:cNvPr id="7" name="Oval 6"/>
          <p:cNvSpPr/>
          <p:nvPr/>
        </p:nvSpPr>
        <p:spPr>
          <a:xfrm>
            <a:off x="762000" y="5486400"/>
            <a:ext cx="1524000" cy="838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Century Gothic" pitchFamily="34" charset="0"/>
              </a:rPr>
              <a:t>YES</a:t>
            </a:r>
            <a:endParaRPr lang="en-US" b="1" dirty="0">
              <a:solidFill>
                <a:schemeClr val="tx1"/>
              </a:solidFill>
              <a:latin typeface="Century Gothic" pitchFamily="34" charset="0"/>
            </a:endParaRPr>
          </a:p>
        </p:txBody>
      </p:sp>
      <p:sp>
        <p:nvSpPr>
          <p:cNvPr id="8" name="Oval 7"/>
          <p:cNvSpPr/>
          <p:nvPr/>
        </p:nvSpPr>
        <p:spPr>
          <a:xfrm>
            <a:off x="2895600" y="5475838"/>
            <a:ext cx="3429000" cy="8382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Century Gothic" pitchFamily="34" charset="0"/>
              </a:rPr>
              <a:t>I don’t know.</a:t>
            </a:r>
            <a:endParaRPr lang="en-US" sz="1400" b="1" dirty="0">
              <a:solidFill>
                <a:schemeClr val="tx1"/>
              </a:solidFill>
              <a:latin typeface="Century Gothic" pitchFamily="34" charset="0"/>
            </a:endParaRPr>
          </a:p>
        </p:txBody>
      </p:sp>
    </p:spTree>
    <p:extLst>
      <p:ext uri="{BB962C8B-B14F-4D97-AF65-F5344CB8AC3E}">
        <p14:creationId xmlns:p14="http://schemas.microsoft.com/office/powerpoint/2010/main" val="2531888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514</Words>
  <Application>Microsoft Office PowerPoint</Application>
  <PresentationFormat>On-screen Show (4:3)</PresentationFormat>
  <Paragraphs>326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Alphabet cards  </vt:lpstr>
      <vt:lpstr>Using these Alphabet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Carole</dc:creator>
  <cp:lastModifiedBy>Carole Zangari</cp:lastModifiedBy>
  <cp:revision>42</cp:revision>
  <dcterms:created xsi:type="dcterms:W3CDTF">2012-10-14T14:31:59Z</dcterms:created>
  <dcterms:modified xsi:type="dcterms:W3CDTF">2013-06-08T14:36:02Z</dcterms:modified>
</cp:coreProperties>
</file>